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0" roundtripDataSignature="AMtx7miLKz8qhfWJwQngCXd0BXY0mitpU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8A24D4B-B596-46A2-8278-3792EDED7C13}">
  <a:tblStyle styleId="{F8A24D4B-B596-46A2-8278-3792EDED7C13}"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7DF225CC-C56B-4D00-82E0-B31EE82224CC}"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b="off" i="off"/>
      <a:tcStyle>
        <a:tcBdr/>
        <a:fill>
          <a:solidFill>
            <a:srgbClr val="D0DEEF"/>
          </a:solidFill>
        </a:fill>
      </a:tcStyle>
    </a:band1H>
    <a:band2H>
      <a:tcTxStyle b="off" i="off"/>
      <a:tcStyle>
        <a:tcBdr/>
      </a:tcStyle>
    </a:band2H>
    <a:band1V>
      <a:tcTxStyle b="off" i="off"/>
      <a:tcStyle>
        <a:tcBdr/>
        <a:fill>
          <a:solidFill>
            <a:srgbClr val="D0DEEF"/>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 styleId="{29D599A1-5BCF-4170-B08B-847C20C8AD33}" styleName="Table_2">
    <a:wholeTbl>
      <a:tcTxStyle b="off" i="off">
        <a:font>
          <a:latin typeface="Trebuchet MS"/>
          <a:ea typeface="Trebuchet MS"/>
          <a:cs typeface="Trebuchet MS"/>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9F6FC"/>
          </a:solidFill>
        </a:fill>
      </a:tcStyle>
    </a:wholeTbl>
    <a:band1H>
      <a:tcTxStyle b="off" i="off"/>
      <a:tcStyle>
        <a:tcBdr/>
        <a:fill>
          <a:solidFill>
            <a:srgbClr val="D1ECF9"/>
          </a:solidFill>
        </a:fill>
      </a:tcStyle>
    </a:band1H>
    <a:band2H>
      <a:tcTxStyle b="off" i="off"/>
      <a:tcStyle>
        <a:tcBdr/>
      </a:tcStyle>
    </a:band2H>
    <a:band1V>
      <a:tcTxStyle b="off" i="off"/>
      <a:tcStyle>
        <a:tcBdr/>
        <a:fill>
          <a:solidFill>
            <a:srgbClr val="D1ECF9"/>
          </a:solidFill>
        </a:fill>
      </a:tcStyle>
    </a:band1V>
    <a:band2V>
      <a:tcTxStyle b="off" i="off"/>
      <a:tcStyle>
        <a:tcBdr/>
      </a:tcStyle>
    </a:band2V>
    <a:lastCol>
      <a:tcTxStyle b="on" i="off">
        <a:font>
          <a:latin typeface="Trebuchet MS"/>
          <a:ea typeface="Trebuchet MS"/>
          <a:cs typeface="Trebuchet MS"/>
        </a:font>
        <a:srgbClr val="FFFFFF"/>
      </a:tcTxStyle>
      <a:tcStyle>
        <a:tcBdr/>
        <a:fill>
          <a:solidFill>
            <a:srgbClr val="5FCBEF"/>
          </a:solidFill>
        </a:fill>
      </a:tcStyle>
    </a:lastCol>
    <a:firstCol>
      <a:tcTxStyle b="on" i="off">
        <a:font>
          <a:latin typeface="Trebuchet MS"/>
          <a:ea typeface="Trebuchet MS"/>
          <a:cs typeface="Trebuchet MS"/>
        </a:font>
        <a:srgbClr val="FFFFFF"/>
      </a:tcTxStyle>
      <a:tcStyle>
        <a:tcBdr/>
        <a:fill>
          <a:solidFill>
            <a:srgbClr val="5FCBEF"/>
          </a:solidFill>
        </a:fill>
      </a:tcStyle>
    </a:firstCol>
    <a:lastRow>
      <a:tcTxStyle b="on" i="off">
        <a:font>
          <a:latin typeface="Trebuchet MS"/>
          <a:ea typeface="Trebuchet MS"/>
          <a:cs typeface="Trebuchet MS"/>
        </a:font>
        <a:srgbClr val="FFFFFF"/>
      </a:tcTxStyle>
      <a:tcStyle>
        <a:tcBdr>
          <a:top>
            <a:ln w="38100" cap="flat" cmpd="sng">
              <a:solidFill>
                <a:srgbClr val="FFFFFF"/>
              </a:solidFill>
              <a:prstDash val="solid"/>
              <a:round/>
              <a:headEnd type="none" w="sm" len="sm"/>
              <a:tailEnd type="none" w="sm" len="sm"/>
            </a:ln>
          </a:top>
        </a:tcBdr>
        <a:fill>
          <a:solidFill>
            <a:srgbClr val="5FCBEF"/>
          </a:solidFill>
        </a:fill>
      </a:tcStyle>
    </a:lastRow>
    <a:seCell>
      <a:tcTxStyle b="off" i="off"/>
      <a:tcStyle>
        <a:tcBdr/>
      </a:tcStyle>
    </a:seCell>
    <a:swCell>
      <a:tcTxStyle b="off" i="off"/>
      <a:tcStyle>
        <a:tcBdr/>
      </a:tcStyle>
    </a:swCell>
    <a:firstRow>
      <a:tcTxStyle b="on" i="off">
        <a:font>
          <a:latin typeface="Trebuchet MS"/>
          <a:ea typeface="Trebuchet MS"/>
          <a:cs typeface="Trebuchet MS"/>
        </a:font>
        <a:srgbClr val="FFFFFF"/>
      </a:tcTxStyle>
      <a:tcStyle>
        <a:tcBdr>
          <a:bottom>
            <a:ln w="38100" cap="flat" cmpd="sng">
              <a:solidFill>
                <a:srgbClr val="FFFFFF"/>
              </a:solidFill>
              <a:prstDash val="solid"/>
              <a:round/>
              <a:headEnd type="none" w="sm" len="sm"/>
              <a:tailEnd type="none" w="sm" len="sm"/>
            </a:ln>
          </a:bottom>
        </a:tcBdr>
        <a:fill>
          <a:solidFill>
            <a:srgbClr val="5FCBEF"/>
          </a:solidFill>
        </a:fill>
      </a:tcStyle>
    </a:firstRow>
    <a:neCell>
      <a:tcTxStyle b="off" i="off"/>
      <a:tcStyle>
        <a:tcBdr/>
      </a:tcStyle>
    </a:neCell>
    <a:nwCell>
      <a:tcTxStyle b="off" i="off"/>
      <a:tcStyle>
        <a:tcBdr/>
      </a:tcStyle>
    </a:nwCell>
  </a:tblStyle>
  <a:tblStyle styleId="{587DC5A3-65A9-48CE-89BF-D8F40A94C93E}" styleName="Table_3">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99"/>
    <p:restoredTop sz="94694"/>
  </p:normalViewPr>
  <p:slideViewPr>
    <p:cSldViewPr snapToGrid="0">
      <p:cViewPr varScale="1">
        <p:scale>
          <a:sx n="121" d="100"/>
          <a:sy n="121" d="100"/>
        </p:scale>
        <p:origin x="1768"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notesMaster" Target="notesMasters/notesMaster1.xml"/><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g245ad1ebe7a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9" name="Google Shape;39;g245ad1ebe7a_0_1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2486fad1d9b_0_5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 name="Google Shape;104;g2486fad1d9b_0_55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261d84296a7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0" name="Google Shape;110;g261d84296a7_0_4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2486fad1d9b_0_41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116" name="Google Shape;116;g2486fad1d9b_0_4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2486fad1d9b_0_41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123" name="Google Shape;123;g2486fad1d9b_0_4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2486fad1d9b_0_5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0" name="Google Shape;130;g2486fad1d9b_0_55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282d0d150c6_0_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5" name="Google Shape;45;g282d0d150c6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g2486fad1d9b_0_9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1" name="Google Shape;51;g2486fad1d9b_0_9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2486fad1d9b_0_34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0" name="Google Shape;60;g2486fad1d9b_0_34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2486fad1d9b_0_352:notes"/>
          <p:cNvSpPr txBox="1">
            <a:spLocks noGrp="1"/>
          </p:cNvSpPr>
          <p:nvPr>
            <p:ph type="body" idx="1"/>
          </p:nvPr>
        </p:nvSpPr>
        <p:spPr>
          <a:xfrm>
            <a:off x="685800" y="4400550"/>
            <a:ext cx="5486400" cy="3600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67" name="Google Shape;67;g2486fad1d9b_0_35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2486fad1d9b_0_357:notes"/>
          <p:cNvSpPr txBox="1">
            <a:spLocks noGrp="1"/>
          </p:cNvSpPr>
          <p:nvPr>
            <p:ph type="body" idx="1"/>
          </p:nvPr>
        </p:nvSpPr>
        <p:spPr>
          <a:xfrm>
            <a:off x="685800" y="4400550"/>
            <a:ext cx="5486400" cy="3600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3" name="Google Shape;73;g2486fad1d9b_0_35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29dff34b15b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9" name="Google Shape;79;g29dff34b15b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0" name="Google Shape;80;g29dff34b15b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261d84296a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261d84296a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2486fad1d9b_0_52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7" name="Google Shape;97;g2486fad1d9b_0_5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ustom Layout 1">
  <p:cSld name="CUSTOM_2">
    <p:spTree>
      <p:nvGrpSpPr>
        <p:cNvPr id="1" name="Shape 10"/>
        <p:cNvGrpSpPr/>
        <p:nvPr/>
      </p:nvGrpSpPr>
      <p:grpSpPr>
        <a:xfrm>
          <a:off x="0" y="0"/>
          <a:ext cx="0" cy="0"/>
          <a:chOff x="0" y="0"/>
          <a:chExt cx="0" cy="0"/>
        </a:xfrm>
      </p:grpSpPr>
      <p:sp>
        <p:nvSpPr>
          <p:cNvPr id="11" name="Google Shape;11;g245ad1ebe7a_0_117"/>
          <p:cNvSpPr txBox="1">
            <a:spLocks noGrp="1"/>
          </p:cNvSpPr>
          <p:nvPr>
            <p:ph type="title"/>
          </p:nvPr>
        </p:nvSpPr>
        <p:spPr>
          <a:xfrm>
            <a:off x="660450" y="1246862"/>
            <a:ext cx="10871100" cy="11430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12" name="Google Shape;12;g245ad1ebe7a_0_117"/>
          <p:cNvSpPr txBox="1">
            <a:spLocks noGrp="1"/>
          </p:cNvSpPr>
          <p:nvPr>
            <p:ph type="body" idx="1"/>
          </p:nvPr>
        </p:nvSpPr>
        <p:spPr>
          <a:xfrm>
            <a:off x="1103575" y="2706425"/>
            <a:ext cx="5373300" cy="311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
        <p:nvSpPr>
          <p:cNvPr id="13" name="Google Shape;13;g245ad1ebe7a_0_117"/>
          <p:cNvSpPr txBox="1">
            <a:spLocks noGrp="1"/>
          </p:cNvSpPr>
          <p:nvPr>
            <p:ph type="body" idx="2"/>
          </p:nvPr>
        </p:nvSpPr>
        <p:spPr>
          <a:xfrm>
            <a:off x="6792300" y="2706425"/>
            <a:ext cx="4887300" cy="311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4"/>
        <p:cNvGrpSpPr/>
        <p:nvPr/>
      </p:nvGrpSpPr>
      <p:grpSpPr>
        <a:xfrm>
          <a:off x="0" y="0"/>
          <a:ext cx="0" cy="0"/>
          <a:chOff x="0" y="0"/>
          <a:chExt cx="0" cy="0"/>
        </a:xfrm>
      </p:grpSpPr>
      <p:sp>
        <p:nvSpPr>
          <p:cNvPr id="15" name="Google Shape;15;g245ad1ebe7a_0_36"/>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g245ad1ebe7a_0_36"/>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US"/>
              <a:t>‹#›</a:t>
            </a:fld>
            <a:endParaRPr/>
          </a:p>
        </p:txBody>
      </p:sp>
      <p:sp>
        <p:nvSpPr>
          <p:cNvPr id="17" name="Google Shape;17;g245ad1ebe7a_0_36"/>
          <p:cNvSpPr txBox="1">
            <a:spLocks noGrp="1"/>
          </p:cNvSpPr>
          <p:nvPr>
            <p:ph type="body" idx="1"/>
          </p:nvPr>
        </p:nvSpPr>
        <p:spPr>
          <a:xfrm>
            <a:off x="762000" y="1589700"/>
            <a:ext cx="10707300" cy="4138500"/>
          </a:xfrm>
          <a:prstGeom prst="rect">
            <a:avLst/>
          </a:prstGeom>
          <a:noFill/>
          <a:ln>
            <a:noFill/>
          </a:ln>
        </p:spPr>
        <p:txBody>
          <a:bodyPr spcFirstLastPara="1" wrap="square" lIns="91425" tIns="45700" rIns="91425" bIns="45700" anchor="t" anchorCtr="0">
            <a:noAutofit/>
          </a:bodyPr>
          <a:lstStyle>
            <a:lvl1pPr marL="457200" lvl="0" indent="-355600" algn="l">
              <a:lnSpc>
                <a:spcPct val="115000"/>
              </a:lnSpc>
              <a:spcBef>
                <a:spcPts val="400"/>
              </a:spcBef>
              <a:spcAft>
                <a:spcPts val="0"/>
              </a:spcAft>
              <a:buSzPts val="2000"/>
              <a:buChar char="•"/>
              <a:defRPr/>
            </a:lvl1pPr>
            <a:lvl2pPr marL="914400" lvl="1" indent="-342900" algn="l">
              <a:lnSpc>
                <a:spcPct val="115000"/>
              </a:lnSpc>
              <a:spcBef>
                <a:spcPts val="360"/>
              </a:spcBef>
              <a:spcAft>
                <a:spcPts val="0"/>
              </a:spcAft>
              <a:buSzPts val="1800"/>
              <a:buChar char="–"/>
              <a:defRPr/>
            </a:lvl2pPr>
            <a:lvl3pPr marL="1371600" lvl="2" indent="-330200" algn="l">
              <a:lnSpc>
                <a:spcPct val="115000"/>
              </a:lnSpc>
              <a:spcBef>
                <a:spcPts val="320"/>
              </a:spcBef>
              <a:spcAft>
                <a:spcPts val="0"/>
              </a:spcAft>
              <a:buSzPts val="1600"/>
              <a:buChar char="•"/>
              <a:defRPr/>
            </a:lvl3pPr>
            <a:lvl4pPr marL="1828800" lvl="3" indent="-317500" algn="l">
              <a:lnSpc>
                <a:spcPct val="115000"/>
              </a:lnSpc>
              <a:spcBef>
                <a:spcPts val="280"/>
              </a:spcBef>
              <a:spcAft>
                <a:spcPts val="0"/>
              </a:spcAft>
              <a:buSzPts val="1400"/>
              <a:buChar char="–"/>
              <a:defRPr/>
            </a:lvl4pPr>
            <a:lvl5pPr marL="2286000" lvl="4" indent="-304800" algn="l">
              <a:lnSpc>
                <a:spcPct val="115000"/>
              </a:lnSpc>
              <a:spcBef>
                <a:spcPts val="240"/>
              </a:spcBef>
              <a:spcAft>
                <a:spcPts val="0"/>
              </a:spcAft>
              <a:buSzPts val="1200"/>
              <a:buChar char="»"/>
              <a:defRPr/>
            </a:lvl5pPr>
            <a:lvl6pPr marL="2743200" lvl="5" indent="-304800" algn="l">
              <a:lnSpc>
                <a:spcPct val="115000"/>
              </a:lnSpc>
              <a:spcBef>
                <a:spcPts val="240"/>
              </a:spcBef>
              <a:spcAft>
                <a:spcPts val="0"/>
              </a:spcAft>
              <a:buSzPts val="1200"/>
              <a:buChar char="»"/>
              <a:defRPr/>
            </a:lvl6pPr>
            <a:lvl7pPr marL="3200400" lvl="6" indent="-304800" algn="l">
              <a:lnSpc>
                <a:spcPct val="115000"/>
              </a:lnSpc>
              <a:spcBef>
                <a:spcPts val="240"/>
              </a:spcBef>
              <a:spcAft>
                <a:spcPts val="0"/>
              </a:spcAft>
              <a:buSzPts val="1200"/>
              <a:buChar char="»"/>
              <a:defRPr/>
            </a:lvl7pPr>
            <a:lvl8pPr marL="3657600" lvl="7" indent="-304800" algn="l">
              <a:lnSpc>
                <a:spcPct val="115000"/>
              </a:lnSpc>
              <a:spcBef>
                <a:spcPts val="240"/>
              </a:spcBef>
              <a:spcAft>
                <a:spcPts val="0"/>
              </a:spcAft>
              <a:buSzPts val="1200"/>
              <a:buChar char="»"/>
              <a:defRPr/>
            </a:lvl8pPr>
            <a:lvl9pPr marL="4114800" lvl="8" indent="-304800" algn="l">
              <a:lnSpc>
                <a:spcPct val="115000"/>
              </a:lnSpc>
              <a:spcBef>
                <a:spcPts val="240"/>
              </a:spcBef>
              <a:spcAft>
                <a:spcPts val="0"/>
              </a:spcAft>
              <a:buSzPts val="12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8"/>
        <p:cNvGrpSpPr/>
        <p:nvPr/>
      </p:nvGrpSpPr>
      <p:grpSpPr>
        <a:xfrm>
          <a:off x="0" y="0"/>
          <a:ext cx="0" cy="0"/>
          <a:chOff x="0" y="0"/>
          <a:chExt cx="0" cy="0"/>
        </a:xfrm>
      </p:grpSpPr>
      <p:sp>
        <p:nvSpPr>
          <p:cNvPr id="19" name="Google Shape;19;g2486fad1d9b_0_517"/>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g2486fad1d9b_0_517"/>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1" name="Google Shape;21;g2486fad1d9b_0_517"/>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2" name="Google Shape;22;g2486fad1d9b_0_517"/>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ustom Layout 2">
  <p:cSld name="CUSTOM_1">
    <p:spTree>
      <p:nvGrpSpPr>
        <p:cNvPr id="1" name="Shape 23"/>
        <p:cNvGrpSpPr/>
        <p:nvPr/>
      </p:nvGrpSpPr>
      <p:grpSpPr>
        <a:xfrm>
          <a:off x="0" y="0"/>
          <a:ext cx="0" cy="0"/>
          <a:chOff x="0" y="0"/>
          <a:chExt cx="0" cy="0"/>
        </a:xfrm>
      </p:grpSpPr>
      <p:sp>
        <p:nvSpPr>
          <p:cNvPr id="24" name="Google Shape;24;g245ad1ebe7a_0_42"/>
          <p:cNvSpPr txBox="1">
            <a:spLocks noGrp="1"/>
          </p:cNvSpPr>
          <p:nvPr>
            <p:ph type="title"/>
          </p:nvPr>
        </p:nvSpPr>
        <p:spPr>
          <a:xfrm>
            <a:off x="1051025" y="315300"/>
            <a:ext cx="9288600" cy="1182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ustom Layout 3">
  <p:cSld name="CUSTOM_4">
    <p:spTree>
      <p:nvGrpSpPr>
        <p:cNvPr id="1" name="Shape 25"/>
        <p:cNvGrpSpPr/>
        <p:nvPr/>
      </p:nvGrpSpPr>
      <p:grpSpPr>
        <a:xfrm>
          <a:off x="0" y="0"/>
          <a:ext cx="0" cy="0"/>
          <a:chOff x="0" y="0"/>
          <a:chExt cx="0" cy="0"/>
        </a:xfrm>
      </p:grpSpPr>
      <p:sp>
        <p:nvSpPr>
          <p:cNvPr id="26" name="Google Shape;26;g2486fad1d9b_0_566"/>
          <p:cNvSpPr txBox="1">
            <a:spLocks noGrp="1"/>
          </p:cNvSpPr>
          <p:nvPr>
            <p:ph type="title"/>
          </p:nvPr>
        </p:nvSpPr>
        <p:spPr>
          <a:xfrm>
            <a:off x="711200" y="274637"/>
            <a:ext cx="10871100" cy="11430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27" name="Google Shape;27;g2486fad1d9b_0_566"/>
          <p:cNvSpPr txBox="1">
            <a:spLocks noGrp="1"/>
          </p:cNvSpPr>
          <p:nvPr>
            <p:ph type="subTitle" idx="1"/>
          </p:nvPr>
        </p:nvSpPr>
        <p:spPr>
          <a:xfrm>
            <a:off x="707000" y="1279700"/>
            <a:ext cx="4854900" cy="754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400"/>
              </a:spcBef>
              <a:spcAft>
                <a:spcPts val="0"/>
              </a:spcAft>
              <a:buSzPts val="2000"/>
              <a:buNone/>
              <a:defRPr/>
            </a:lvl1pPr>
            <a:lvl2pPr lvl="1" algn="l">
              <a:lnSpc>
                <a:spcPct val="100000"/>
              </a:lnSpc>
              <a:spcBef>
                <a:spcPts val="360"/>
              </a:spcBef>
              <a:spcAft>
                <a:spcPts val="0"/>
              </a:spcAft>
              <a:buSzPts val="1800"/>
              <a:buNone/>
              <a:defRPr/>
            </a:lvl2pPr>
            <a:lvl3pPr lvl="2" algn="l">
              <a:lnSpc>
                <a:spcPct val="100000"/>
              </a:lnSpc>
              <a:spcBef>
                <a:spcPts val="320"/>
              </a:spcBef>
              <a:spcAft>
                <a:spcPts val="0"/>
              </a:spcAft>
              <a:buSzPts val="1600"/>
              <a:buNone/>
              <a:defRPr/>
            </a:lvl3pPr>
            <a:lvl4pPr lvl="3" algn="l">
              <a:lnSpc>
                <a:spcPct val="100000"/>
              </a:lnSpc>
              <a:spcBef>
                <a:spcPts val="280"/>
              </a:spcBef>
              <a:spcAft>
                <a:spcPts val="0"/>
              </a:spcAft>
              <a:buSzPts val="1400"/>
              <a:buNone/>
              <a:defRPr/>
            </a:lvl4pPr>
            <a:lvl5pPr lvl="4" algn="l">
              <a:lnSpc>
                <a:spcPct val="100000"/>
              </a:lnSpc>
              <a:spcBef>
                <a:spcPts val="240"/>
              </a:spcBef>
              <a:spcAft>
                <a:spcPts val="0"/>
              </a:spcAft>
              <a:buSzPts val="1200"/>
              <a:buNone/>
              <a:defRPr/>
            </a:lvl5pPr>
            <a:lvl6pPr lvl="5" algn="l">
              <a:lnSpc>
                <a:spcPct val="100000"/>
              </a:lnSpc>
              <a:spcBef>
                <a:spcPts val="240"/>
              </a:spcBef>
              <a:spcAft>
                <a:spcPts val="0"/>
              </a:spcAft>
              <a:buSzPts val="1200"/>
              <a:buNone/>
              <a:defRPr/>
            </a:lvl6pPr>
            <a:lvl7pPr lvl="6" algn="l">
              <a:lnSpc>
                <a:spcPct val="100000"/>
              </a:lnSpc>
              <a:spcBef>
                <a:spcPts val="240"/>
              </a:spcBef>
              <a:spcAft>
                <a:spcPts val="0"/>
              </a:spcAft>
              <a:buSzPts val="1200"/>
              <a:buNone/>
              <a:defRPr/>
            </a:lvl7pPr>
            <a:lvl8pPr lvl="7" algn="l">
              <a:lnSpc>
                <a:spcPct val="100000"/>
              </a:lnSpc>
              <a:spcBef>
                <a:spcPts val="240"/>
              </a:spcBef>
              <a:spcAft>
                <a:spcPts val="0"/>
              </a:spcAft>
              <a:buSzPts val="1200"/>
              <a:buNone/>
              <a:defRPr/>
            </a:lvl8pPr>
            <a:lvl9pPr lvl="8" algn="l">
              <a:lnSpc>
                <a:spcPct val="100000"/>
              </a:lnSpc>
              <a:spcBef>
                <a:spcPts val="240"/>
              </a:spcBef>
              <a:spcAft>
                <a:spcPts val="0"/>
              </a:spcAft>
              <a:buSzPts val="1200"/>
              <a:buNone/>
              <a:defRPr/>
            </a:lvl9pPr>
          </a:lstStyle>
          <a:p>
            <a:endParaRPr/>
          </a:p>
        </p:txBody>
      </p:sp>
      <p:sp>
        <p:nvSpPr>
          <p:cNvPr id="28" name="Google Shape;28;g2486fad1d9b_0_566"/>
          <p:cNvSpPr txBox="1">
            <a:spLocks noGrp="1"/>
          </p:cNvSpPr>
          <p:nvPr>
            <p:ph type="subTitle" idx="2"/>
          </p:nvPr>
        </p:nvSpPr>
        <p:spPr>
          <a:xfrm>
            <a:off x="6216975" y="1279700"/>
            <a:ext cx="4854900" cy="754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400"/>
              </a:spcBef>
              <a:spcAft>
                <a:spcPts val="0"/>
              </a:spcAft>
              <a:buSzPts val="2000"/>
              <a:buNone/>
              <a:defRPr/>
            </a:lvl1pPr>
            <a:lvl2pPr lvl="1" algn="l">
              <a:lnSpc>
                <a:spcPct val="100000"/>
              </a:lnSpc>
              <a:spcBef>
                <a:spcPts val="360"/>
              </a:spcBef>
              <a:spcAft>
                <a:spcPts val="0"/>
              </a:spcAft>
              <a:buSzPts val="1800"/>
              <a:buNone/>
              <a:defRPr/>
            </a:lvl2pPr>
            <a:lvl3pPr lvl="2" algn="l">
              <a:lnSpc>
                <a:spcPct val="100000"/>
              </a:lnSpc>
              <a:spcBef>
                <a:spcPts val="320"/>
              </a:spcBef>
              <a:spcAft>
                <a:spcPts val="0"/>
              </a:spcAft>
              <a:buSzPts val="1600"/>
              <a:buNone/>
              <a:defRPr/>
            </a:lvl3pPr>
            <a:lvl4pPr lvl="3" algn="l">
              <a:lnSpc>
                <a:spcPct val="100000"/>
              </a:lnSpc>
              <a:spcBef>
                <a:spcPts val="280"/>
              </a:spcBef>
              <a:spcAft>
                <a:spcPts val="0"/>
              </a:spcAft>
              <a:buSzPts val="1400"/>
              <a:buNone/>
              <a:defRPr/>
            </a:lvl4pPr>
            <a:lvl5pPr lvl="4" algn="l">
              <a:lnSpc>
                <a:spcPct val="100000"/>
              </a:lnSpc>
              <a:spcBef>
                <a:spcPts val="240"/>
              </a:spcBef>
              <a:spcAft>
                <a:spcPts val="0"/>
              </a:spcAft>
              <a:buSzPts val="1200"/>
              <a:buNone/>
              <a:defRPr/>
            </a:lvl5pPr>
            <a:lvl6pPr lvl="5" algn="l">
              <a:lnSpc>
                <a:spcPct val="100000"/>
              </a:lnSpc>
              <a:spcBef>
                <a:spcPts val="240"/>
              </a:spcBef>
              <a:spcAft>
                <a:spcPts val="0"/>
              </a:spcAft>
              <a:buSzPts val="1200"/>
              <a:buNone/>
              <a:defRPr/>
            </a:lvl6pPr>
            <a:lvl7pPr lvl="6" algn="l">
              <a:lnSpc>
                <a:spcPct val="100000"/>
              </a:lnSpc>
              <a:spcBef>
                <a:spcPts val="240"/>
              </a:spcBef>
              <a:spcAft>
                <a:spcPts val="0"/>
              </a:spcAft>
              <a:buSzPts val="1200"/>
              <a:buNone/>
              <a:defRPr/>
            </a:lvl7pPr>
            <a:lvl8pPr lvl="7" algn="l">
              <a:lnSpc>
                <a:spcPct val="100000"/>
              </a:lnSpc>
              <a:spcBef>
                <a:spcPts val="240"/>
              </a:spcBef>
              <a:spcAft>
                <a:spcPts val="0"/>
              </a:spcAft>
              <a:buSzPts val="1200"/>
              <a:buNone/>
              <a:defRPr/>
            </a:lvl8pPr>
            <a:lvl9pPr lvl="8" algn="l">
              <a:lnSpc>
                <a:spcPct val="100000"/>
              </a:lnSpc>
              <a:spcBef>
                <a:spcPts val="240"/>
              </a:spcBef>
              <a:spcAft>
                <a:spcPts val="0"/>
              </a:spcAft>
              <a:buSzPts val="1200"/>
              <a:buNone/>
              <a:defRPr/>
            </a:lvl9pPr>
          </a:lstStyle>
          <a:p>
            <a:endParaRPr/>
          </a:p>
        </p:txBody>
      </p:sp>
      <p:sp>
        <p:nvSpPr>
          <p:cNvPr id="29" name="Google Shape;29;g2486fad1d9b_0_566"/>
          <p:cNvSpPr txBox="1">
            <a:spLocks noGrp="1"/>
          </p:cNvSpPr>
          <p:nvPr>
            <p:ph type="body" idx="3"/>
          </p:nvPr>
        </p:nvSpPr>
        <p:spPr>
          <a:xfrm>
            <a:off x="711200" y="1885350"/>
            <a:ext cx="4854900" cy="416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
        <p:nvSpPr>
          <p:cNvPr id="30" name="Google Shape;30;g2486fad1d9b_0_566"/>
          <p:cNvSpPr txBox="1">
            <a:spLocks noGrp="1"/>
          </p:cNvSpPr>
          <p:nvPr>
            <p:ph type="body" idx="4"/>
          </p:nvPr>
        </p:nvSpPr>
        <p:spPr>
          <a:xfrm>
            <a:off x="6295525" y="1885350"/>
            <a:ext cx="4854900" cy="416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Retrospective">
  <p:cSld name="CUSTOM_3">
    <p:spTree>
      <p:nvGrpSpPr>
        <p:cNvPr id="1" name="Shape 31"/>
        <p:cNvGrpSpPr/>
        <p:nvPr/>
      </p:nvGrpSpPr>
      <p:grpSpPr>
        <a:xfrm>
          <a:off x="0" y="0"/>
          <a:ext cx="0" cy="0"/>
          <a:chOff x="0" y="0"/>
          <a:chExt cx="0" cy="0"/>
        </a:xfrm>
      </p:grpSpPr>
      <p:sp>
        <p:nvSpPr>
          <p:cNvPr id="32" name="Google Shape;32;g2486fad1d9b_0_540"/>
          <p:cNvSpPr txBox="1">
            <a:spLocks noGrp="1"/>
          </p:cNvSpPr>
          <p:nvPr>
            <p:ph type="title"/>
          </p:nvPr>
        </p:nvSpPr>
        <p:spPr>
          <a:xfrm>
            <a:off x="711200" y="274637"/>
            <a:ext cx="10871100" cy="11430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33" name="Google Shape;33;g2486fad1d9b_0_540"/>
          <p:cNvSpPr txBox="1">
            <a:spLocks noGrp="1"/>
          </p:cNvSpPr>
          <p:nvPr>
            <p:ph type="body" idx="1"/>
          </p:nvPr>
        </p:nvSpPr>
        <p:spPr>
          <a:xfrm>
            <a:off x="848400" y="2248400"/>
            <a:ext cx="5656200" cy="36435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layout with centered title and subtitle placeholders" type="title">
  <p:cSld name="TITLE">
    <p:spTree>
      <p:nvGrpSpPr>
        <p:cNvPr id="1" name="Shape 34"/>
        <p:cNvGrpSpPr/>
        <p:nvPr/>
      </p:nvGrpSpPr>
      <p:grpSpPr>
        <a:xfrm>
          <a:off x="0" y="0"/>
          <a:ext cx="0" cy="0"/>
          <a:chOff x="0" y="0"/>
          <a:chExt cx="0" cy="0"/>
        </a:xfrm>
      </p:grpSpPr>
      <p:sp>
        <p:nvSpPr>
          <p:cNvPr id="35" name="Google Shape;35;g245ad1ebe7a_0_24"/>
          <p:cNvSpPr txBox="1">
            <a:spLocks noGrp="1"/>
          </p:cNvSpPr>
          <p:nvPr>
            <p:ph type="ctrTitle"/>
          </p:nvPr>
        </p:nvSpPr>
        <p:spPr>
          <a:xfrm>
            <a:off x="914400" y="2130425"/>
            <a:ext cx="10363200" cy="1470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36" name="Google Shape;36;g245ad1ebe7a_0_24"/>
          <p:cNvSpPr txBox="1">
            <a:spLocks noGrp="1"/>
          </p:cNvSpPr>
          <p:nvPr>
            <p:ph type="subTitle" idx="1"/>
          </p:nvPr>
        </p:nvSpPr>
        <p:spPr>
          <a:xfrm>
            <a:off x="1828800" y="3886200"/>
            <a:ext cx="8534400" cy="1752600"/>
          </a:xfrm>
          <a:prstGeom prst="rect">
            <a:avLst/>
          </a:prstGeom>
          <a:noFill/>
          <a:ln>
            <a:noFill/>
          </a:ln>
        </p:spPr>
        <p:txBody>
          <a:bodyPr spcFirstLastPara="1" wrap="square" lIns="91425" tIns="45700" rIns="91425" bIns="45700" anchor="t" anchorCtr="0">
            <a:noAutofit/>
          </a:bodyPr>
          <a:lstStyle>
            <a:lvl1pPr lvl="0" algn="l">
              <a:lnSpc>
                <a:spcPct val="100000"/>
              </a:lnSpc>
              <a:spcBef>
                <a:spcPts val="360"/>
              </a:spcBef>
              <a:spcAft>
                <a:spcPts val="0"/>
              </a:spcAft>
              <a:buClr>
                <a:schemeClr val="dk1"/>
              </a:buClr>
              <a:buSzPts val="1800"/>
              <a:buChar char="•"/>
              <a:defRPr/>
            </a:lvl1pPr>
            <a:lvl2pPr lvl="1" algn="l">
              <a:lnSpc>
                <a:spcPct val="100000"/>
              </a:lnSpc>
              <a:spcBef>
                <a:spcPts val="360"/>
              </a:spcBef>
              <a:spcAft>
                <a:spcPts val="0"/>
              </a:spcAft>
              <a:buClr>
                <a:schemeClr val="dk1"/>
              </a:buClr>
              <a:buSzPts val="1800"/>
              <a:buChar char="–"/>
              <a:defRPr/>
            </a:lvl2pPr>
            <a:lvl3pPr lvl="2" algn="l">
              <a:lnSpc>
                <a:spcPct val="100000"/>
              </a:lnSpc>
              <a:spcBef>
                <a:spcPts val="360"/>
              </a:spcBef>
              <a:spcAft>
                <a:spcPts val="0"/>
              </a:spcAft>
              <a:buClr>
                <a:schemeClr val="dk1"/>
              </a:buClr>
              <a:buSzPts val="1800"/>
              <a:buChar char="•"/>
              <a:defRPr/>
            </a:lvl3pPr>
            <a:lvl4pPr lvl="3" algn="l">
              <a:lnSpc>
                <a:spcPct val="100000"/>
              </a:lnSpc>
              <a:spcBef>
                <a:spcPts val="360"/>
              </a:spcBef>
              <a:spcAft>
                <a:spcPts val="0"/>
              </a:spcAft>
              <a:buClr>
                <a:schemeClr val="dk1"/>
              </a:buClr>
              <a:buSzPts val="1800"/>
              <a:buChar char="–"/>
              <a:defRPr/>
            </a:lvl4pPr>
            <a:lvl5pPr lvl="4" algn="l">
              <a:lnSpc>
                <a:spcPct val="100000"/>
              </a:lnSpc>
              <a:spcBef>
                <a:spcPts val="360"/>
              </a:spcBef>
              <a:spcAft>
                <a:spcPts val="0"/>
              </a:spcAft>
              <a:buClr>
                <a:schemeClr val="dk1"/>
              </a:buClr>
              <a:buSzPts val="1800"/>
              <a:buChar char="»"/>
              <a:defRPr/>
            </a:lvl5pPr>
            <a:lvl6pPr lvl="5" algn="l">
              <a:lnSpc>
                <a:spcPct val="100000"/>
              </a:lnSpc>
              <a:spcBef>
                <a:spcPts val="360"/>
              </a:spcBef>
              <a:spcAft>
                <a:spcPts val="0"/>
              </a:spcAft>
              <a:buClr>
                <a:schemeClr val="dk1"/>
              </a:buClr>
              <a:buSzPts val="1800"/>
              <a:buChar char="»"/>
              <a:defRPr/>
            </a:lvl6pPr>
            <a:lvl7pPr lvl="6" algn="l">
              <a:lnSpc>
                <a:spcPct val="100000"/>
              </a:lnSpc>
              <a:spcBef>
                <a:spcPts val="360"/>
              </a:spcBef>
              <a:spcAft>
                <a:spcPts val="0"/>
              </a:spcAft>
              <a:buClr>
                <a:schemeClr val="dk1"/>
              </a:buClr>
              <a:buSzPts val="1800"/>
              <a:buChar char="»"/>
              <a:defRPr/>
            </a:lvl7pPr>
            <a:lvl8pPr lvl="7" algn="l">
              <a:lnSpc>
                <a:spcPct val="100000"/>
              </a:lnSpc>
              <a:spcBef>
                <a:spcPts val="360"/>
              </a:spcBef>
              <a:spcAft>
                <a:spcPts val="0"/>
              </a:spcAft>
              <a:buClr>
                <a:schemeClr val="dk1"/>
              </a:buClr>
              <a:buSzPts val="1800"/>
              <a:buChar char="»"/>
              <a:defRPr/>
            </a:lvl8pPr>
            <a:lvl9pPr lvl="8" algn="l">
              <a:lnSpc>
                <a:spcPct val="100000"/>
              </a:lnSpc>
              <a:spcBef>
                <a:spcPts val="36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jpg"/><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9">
            <a:alphaModFix/>
          </a:blip>
          <a:stretch>
            <a:fillRect/>
          </a:stretch>
        </a:blipFill>
        <a:effectLst/>
      </p:bgPr>
    </p:bg>
    <p:spTree>
      <p:nvGrpSpPr>
        <p:cNvPr id="1" name="Shape 5"/>
        <p:cNvGrpSpPr/>
        <p:nvPr/>
      </p:nvGrpSpPr>
      <p:grpSpPr>
        <a:xfrm>
          <a:off x="0" y="0"/>
          <a:ext cx="0" cy="0"/>
          <a:chOff x="0" y="0"/>
          <a:chExt cx="0" cy="0"/>
        </a:xfrm>
      </p:grpSpPr>
      <p:sp>
        <p:nvSpPr>
          <p:cNvPr id="6" name="Google Shape;6;g245ad1ebe7a_0_20"/>
          <p:cNvSpPr txBox="1">
            <a:spLocks noGrp="1"/>
          </p:cNvSpPr>
          <p:nvPr>
            <p:ph type="title"/>
          </p:nvPr>
        </p:nvSpPr>
        <p:spPr>
          <a:xfrm>
            <a:off x="711200" y="274637"/>
            <a:ext cx="10871100" cy="11430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800"/>
              <a:buFont typeface="Arial"/>
              <a:buNone/>
              <a:defRPr sz="2800" b="0" i="0" u="none" strike="noStrike" cap="none">
                <a:solidFill>
                  <a:srgbClr val="0182AC"/>
                </a:solidFill>
                <a:latin typeface="Verdana"/>
                <a:ea typeface="Verdana"/>
                <a:cs typeface="Verdana"/>
                <a:sym typeface="Verdana"/>
              </a:defRPr>
            </a:lvl1pPr>
            <a:lvl2pPr marR="0" lvl="1"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2pPr>
            <a:lvl3pPr marR="0" lvl="2"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3pPr>
            <a:lvl4pPr marR="0" lvl="3"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4pPr>
            <a:lvl5pPr marR="0" lvl="4"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5pPr>
            <a:lvl6pPr marR="0" lvl="5"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6pPr>
            <a:lvl7pPr marR="0" lvl="6"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7pPr>
            <a:lvl8pPr marR="0" lvl="7"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8pPr>
            <a:lvl9pPr marR="0" lvl="8"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9pPr>
          </a:lstStyle>
          <a:p>
            <a:endParaRPr/>
          </a:p>
        </p:txBody>
      </p:sp>
      <p:sp>
        <p:nvSpPr>
          <p:cNvPr id="7" name="Google Shape;7;g245ad1ebe7a_0_20"/>
          <p:cNvSpPr txBox="1">
            <a:spLocks noGrp="1"/>
          </p:cNvSpPr>
          <p:nvPr>
            <p:ph type="body" idx="1"/>
          </p:nvPr>
        </p:nvSpPr>
        <p:spPr>
          <a:xfrm>
            <a:off x="711200" y="1600200"/>
            <a:ext cx="10871100" cy="4343400"/>
          </a:xfrm>
          <a:prstGeom prst="rect">
            <a:avLst/>
          </a:prstGeom>
          <a:noFill/>
          <a:ln>
            <a:noFill/>
          </a:ln>
        </p:spPr>
        <p:txBody>
          <a:bodyPr spcFirstLastPara="1" wrap="square" lIns="91425" tIns="45700" rIns="91425" bIns="45700" anchor="t" anchorCtr="0">
            <a:noAutofit/>
          </a:bodyPr>
          <a:lstStyle>
            <a:lvl1pPr marL="457200" marR="0" lvl="0" indent="-355600" algn="l" rtl="0">
              <a:lnSpc>
                <a:spcPct val="100000"/>
              </a:lnSpc>
              <a:spcBef>
                <a:spcPts val="400"/>
              </a:spcBef>
              <a:spcAft>
                <a:spcPts val="0"/>
              </a:spcAft>
              <a:buClr>
                <a:schemeClr val="dk1"/>
              </a:buClr>
              <a:buSzPts val="2000"/>
              <a:buFont typeface="Verdana"/>
              <a:buChar char="•"/>
              <a:defRPr sz="2000" b="0" i="0" u="none" strike="noStrike" cap="none">
                <a:solidFill>
                  <a:schemeClr val="dk1"/>
                </a:solidFill>
                <a:latin typeface="Verdana"/>
                <a:ea typeface="Verdana"/>
                <a:cs typeface="Verdana"/>
                <a:sym typeface="Verdana"/>
              </a:defRPr>
            </a:lvl1pPr>
            <a:lvl2pPr marL="914400" marR="0" lvl="1" indent="-342900" algn="l" rtl="0">
              <a:lnSpc>
                <a:spcPct val="100000"/>
              </a:lnSpc>
              <a:spcBef>
                <a:spcPts val="360"/>
              </a:spcBef>
              <a:spcAft>
                <a:spcPts val="0"/>
              </a:spcAft>
              <a:buClr>
                <a:schemeClr val="dk1"/>
              </a:buClr>
              <a:buSzPts val="1800"/>
              <a:buFont typeface="Verdana"/>
              <a:buChar char="–"/>
              <a:defRPr sz="1800" b="0" i="0" u="none" strike="noStrike" cap="none">
                <a:solidFill>
                  <a:schemeClr val="dk1"/>
                </a:solidFill>
                <a:latin typeface="Verdana"/>
                <a:ea typeface="Verdana"/>
                <a:cs typeface="Verdana"/>
                <a:sym typeface="Verdana"/>
              </a:defRPr>
            </a:lvl2pPr>
            <a:lvl3pPr marL="1371600" marR="0" lvl="2" indent="-330200" algn="l" rtl="0">
              <a:lnSpc>
                <a:spcPct val="100000"/>
              </a:lnSpc>
              <a:spcBef>
                <a:spcPts val="32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3pPr>
            <a:lvl4pPr marL="1828800" marR="0" lvl="3" indent="-317500" algn="l" rtl="0">
              <a:lnSpc>
                <a:spcPct val="100000"/>
              </a:lnSpc>
              <a:spcBef>
                <a:spcPts val="280"/>
              </a:spcBef>
              <a:spcAft>
                <a:spcPts val="0"/>
              </a:spcAft>
              <a:buClr>
                <a:schemeClr val="dk1"/>
              </a:buClr>
              <a:buSzPts val="1400"/>
              <a:buFont typeface="Verdana"/>
              <a:buChar char="–"/>
              <a:defRPr sz="1400" b="0" i="0" u="none" strike="noStrike" cap="none">
                <a:solidFill>
                  <a:schemeClr val="dk1"/>
                </a:solidFill>
                <a:latin typeface="Verdana"/>
                <a:ea typeface="Verdana"/>
                <a:cs typeface="Verdana"/>
                <a:sym typeface="Verdana"/>
              </a:defRPr>
            </a:lvl4pPr>
            <a:lvl5pPr marL="2286000" marR="0" lvl="4"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5pPr>
            <a:lvl6pPr marL="2743200" marR="0" lvl="5"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6pPr>
            <a:lvl7pPr marL="3200400" marR="0" lvl="6"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7pPr>
            <a:lvl8pPr marL="3657600" marR="0" lvl="7"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8pPr>
            <a:lvl9pPr marL="4114800" marR="0" lvl="8"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9pPr>
          </a:lstStyle>
          <a:p>
            <a:endParaRPr/>
          </a:p>
        </p:txBody>
      </p:sp>
      <p:sp>
        <p:nvSpPr>
          <p:cNvPr id="8" name="Google Shape;8;g245ad1ebe7a_0_20"/>
          <p:cNvSpPr txBox="1"/>
          <p:nvPr/>
        </p:nvSpPr>
        <p:spPr>
          <a:xfrm>
            <a:off x="9608775" y="6057088"/>
            <a:ext cx="2083500" cy="431100"/>
          </a:xfrm>
          <a:prstGeom prst="rect">
            <a:avLst/>
          </a:prstGeom>
          <a:noFill/>
          <a:ln>
            <a:noFill/>
          </a:ln>
        </p:spPr>
        <p:txBody>
          <a:bodyPr spcFirstLastPara="1" wrap="square" lIns="91425" tIns="91425" rIns="91425" bIns="91425" anchor="t" anchorCtr="0">
            <a:spAutoFit/>
          </a:bodyPr>
          <a:lstStyle/>
          <a:p>
            <a:pPr marL="0" marR="0" lvl="0" indent="0" algn="r" rtl="0">
              <a:lnSpc>
                <a:spcPct val="100000"/>
              </a:lnSpc>
              <a:spcBef>
                <a:spcPts val="0"/>
              </a:spcBef>
              <a:spcAft>
                <a:spcPts val="0"/>
              </a:spcAft>
              <a:buClr>
                <a:srgbClr val="000000"/>
              </a:buClr>
              <a:buSzPts val="1200"/>
              <a:buFont typeface="Arial"/>
              <a:buNone/>
            </a:pPr>
            <a:r>
              <a:rPr lang="en-US" sz="1600" b="1" i="1" u="none" strike="noStrike" cap="none">
                <a:solidFill>
                  <a:srgbClr val="0070C0"/>
                </a:solidFill>
                <a:latin typeface="Verdana"/>
                <a:ea typeface="Verdana"/>
                <a:cs typeface="Verdana"/>
                <a:sym typeface="Verdana"/>
              </a:rPr>
              <a:t>Orange County</a:t>
            </a:r>
            <a:endParaRPr sz="1600" b="1" i="1" u="none" strike="noStrike" cap="none">
              <a:solidFill>
                <a:srgbClr val="0070C0"/>
              </a:solidFill>
              <a:latin typeface="Verdana"/>
              <a:ea typeface="Verdana"/>
              <a:cs typeface="Verdana"/>
              <a:sym typeface="Verdana"/>
            </a:endParaRPr>
          </a:p>
        </p:txBody>
      </p:sp>
      <p:pic>
        <p:nvPicPr>
          <p:cNvPr id="9" name="Google Shape;9;g245ad1ebe7a_0_20"/>
          <p:cNvPicPr preferRelativeResize="0"/>
          <p:nvPr/>
        </p:nvPicPr>
        <p:blipFill rotWithShape="1">
          <a:blip r:embed="rId10">
            <a:alphaModFix/>
          </a:blip>
          <a:srcRect/>
          <a:stretch/>
        </p:blipFill>
        <p:spPr>
          <a:xfrm>
            <a:off x="389075" y="5943600"/>
            <a:ext cx="658100" cy="6581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cm-org.zoom.us/j/93004927026?pwd=NWRGR0RObUJWZFk5N0NjdFdBMUxEdz09"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g245ad1ebe7a_0_121"/>
          <p:cNvSpPr txBox="1">
            <a:spLocks noGrp="1"/>
          </p:cNvSpPr>
          <p:nvPr>
            <p:ph type="title"/>
          </p:nvPr>
        </p:nvSpPr>
        <p:spPr>
          <a:xfrm>
            <a:off x="660450" y="1246850"/>
            <a:ext cx="8920800" cy="11430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US" b="1"/>
              <a:t>OC ACM Executive Committee</a:t>
            </a:r>
            <a:endParaRPr/>
          </a:p>
          <a:p>
            <a:pPr marL="0" lvl="0" indent="0" algn="l" rtl="0">
              <a:lnSpc>
                <a:spcPct val="100000"/>
              </a:lnSpc>
              <a:spcBef>
                <a:spcPts val="0"/>
              </a:spcBef>
              <a:spcAft>
                <a:spcPts val="0"/>
              </a:spcAft>
              <a:buSzPts val="1800"/>
              <a:buNone/>
            </a:pPr>
            <a:endParaRPr/>
          </a:p>
        </p:txBody>
      </p:sp>
      <p:graphicFrame>
        <p:nvGraphicFramePr>
          <p:cNvPr id="42" name="Google Shape;42;g245ad1ebe7a_0_121"/>
          <p:cNvGraphicFramePr/>
          <p:nvPr/>
        </p:nvGraphicFramePr>
        <p:xfrm>
          <a:off x="660450" y="2458600"/>
          <a:ext cx="10528450" cy="1414000"/>
        </p:xfrm>
        <a:graphic>
          <a:graphicData uri="http://schemas.openxmlformats.org/drawingml/2006/table">
            <a:tbl>
              <a:tblPr>
                <a:noFill/>
                <a:tableStyleId>{F8A24D4B-B596-46A2-8278-3792EDED7C13}</a:tableStyleId>
              </a:tblPr>
              <a:tblGrid>
                <a:gridCol w="1426975">
                  <a:extLst>
                    <a:ext uri="{9D8B030D-6E8A-4147-A177-3AD203B41FA5}">
                      <a16:colId xmlns:a16="http://schemas.microsoft.com/office/drawing/2014/main" val="20000"/>
                    </a:ext>
                  </a:extLst>
                </a:gridCol>
                <a:gridCol w="9101475">
                  <a:extLst>
                    <a:ext uri="{9D8B030D-6E8A-4147-A177-3AD203B41FA5}">
                      <a16:colId xmlns:a16="http://schemas.microsoft.com/office/drawing/2014/main" val="20001"/>
                    </a:ext>
                  </a:extLst>
                </a:gridCol>
              </a:tblGrid>
              <a:tr h="4267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Format:</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Online via Zoom</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0"/>
                  </a:ext>
                </a:extLst>
              </a:tr>
              <a:tr h="5606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Zoom Link:</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l" rtl="0">
                        <a:lnSpc>
                          <a:spcPct val="90000"/>
                        </a:lnSpc>
                        <a:spcBef>
                          <a:spcPts val="0"/>
                        </a:spcBef>
                        <a:spcAft>
                          <a:spcPts val="0"/>
                        </a:spcAft>
                        <a:buClr>
                          <a:schemeClr val="dk1"/>
                        </a:buClr>
                        <a:buSzPts val="1600"/>
                        <a:buFont typeface="Arial"/>
                        <a:buNone/>
                      </a:pPr>
                      <a:r>
                        <a:rPr lang="en-US" sz="1600" u="sng" strike="noStrike" cap="none">
                          <a:solidFill>
                            <a:schemeClr val="hlink"/>
                          </a:solidFill>
                          <a:hlinkClick r:id="rId3"/>
                        </a:rPr>
                        <a:t>https://acm-org.zoom.us/j/93004927026?pwd=NWRGR0RObUJWZFk5N0NjdFdBMUxEdz09</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1"/>
                  </a:ext>
                </a:extLst>
              </a:tr>
              <a:tr h="4267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Date:</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l" rtl="0">
                        <a:lnSpc>
                          <a:spcPct val="90000"/>
                        </a:lnSpc>
                        <a:spcBef>
                          <a:spcPts val="0"/>
                        </a:spcBef>
                        <a:spcAft>
                          <a:spcPts val="0"/>
                        </a:spcAft>
                        <a:buClr>
                          <a:srgbClr val="000000"/>
                        </a:buClr>
                        <a:buSzPts val="1600"/>
                        <a:buFont typeface="Arial"/>
                        <a:buNone/>
                      </a:pPr>
                      <a:r>
                        <a:rPr lang="en-US" sz="1600"/>
                        <a:t>November</a:t>
                      </a:r>
                      <a:r>
                        <a:rPr lang="en-US" sz="1600" u="none" strike="noStrike" cap="none"/>
                        <a:t> 2</a:t>
                      </a:r>
                      <a:r>
                        <a:rPr lang="en-US" sz="1600"/>
                        <a:t>2</a:t>
                      </a:r>
                      <a:r>
                        <a:rPr lang="en-US" sz="1600" u="none" strike="noStrike" cap="none"/>
                        <a:t>, 2023</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g2486fad1d9b_0_559"/>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00000"/>
              </a:lnSpc>
              <a:spcBef>
                <a:spcPts val="0"/>
              </a:spcBef>
              <a:spcAft>
                <a:spcPts val="0"/>
              </a:spcAft>
              <a:buSzPct val="64285"/>
              <a:buNone/>
            </a:pPr>
            <a:r>
              <a:rPr lang="en-US"/>
              <a:t>Event Planning</a:t>
            </a:r>
            <a:endParaRPr/>
          </a:p>
          <a:p>
            <a:pPr marL="0" lvl="0" indent="0" algn="l" rtl="0">
              <a:lnSpc>
                <a:spcPct val="100000"/>
              </a:lnSpc>
              <a:spcBef>
                <a:spcPts val="0"/>
              </a:spcBef>
              <a:spcAft>
                <a:spcPts val="0"/>
              </a:spcAft>
              <a:buSzPct val="64285"/>
              <a:buNone/>
            </a:pPr>
            <a:r>
              <a:rPr lang="en-US"/>
              <a:t>Jan 17, 2024 - Josh Lindstrom, AI supercomputer for the Orange County Community</a:t>
            </a:r>
            <a:endParaRPr/>
          </a:p>
          <a:p>
            <a:pPr marL="0" lvl="0" indent="0" algn="l" rtl="0">
              <a:lnSpc>
                <a:spcPct val="100000"/>
              </a:lnSpc>
              <a:spcBef>
                <a:spcPts val="0"/>
              </a:spcBef>
              <a:spcAft>
                <a:spcPts val="0"/>
              </a:spcAft>
              <a:buClr>
                <a:schemeClr val="dk1"/>
              </a:buClr>
              <a:buSzPct val="39285"/>
              <a:buFont typeface="Arial"/>
              <a:buNone/>
            </a:pPr>
            <a:endParaRPr/>
          </a:p>
          <a:p>
            <a:pPr marL="0" lvl="0" indent="0" algn="l" rtl="0">
              <a:lnSpc>
                <a:spcPct val="100000"/>
              </a:lnSpc>
              <a:spcBef>
                <a:spcPts val="0"/>
              </a:spcBef>
              <a:spcAft>
                <a:spcPts val="0"/>
              </a:spcAft>
              <a:buSzPct val="64285"/>
              <a:buNone/>
            </a:pPr>
            <a:endParaRPr/>
          </a:p>
          <a:p>
            <a:pPr marL="0" lvl="0" indent="0" algn="l" rtl="0">
              <a:lnSpc>
                <a:spcPct val="100000"/>
              </a:lnSpc>
              <a:spcBef>
                <a:spcPts val="0"/>
              </a:spcBef>
              <a:spcAft>
                <a:spcPts val="0"/>
              </a:spcAft>
              <a:buClr>
                <a:schemeClr val="dk1"/>
              </a:buClr>
              <a:buSzPct val="39285"/>
              <a:buFont typeface="Arial"/>
              <a:buNone/>
            </a:pPr>
            <a:endParaRPr/>
          </a:p>
          <a:p>
            <a:pPr marL="0" lvl="0" indent="0" algn="l" rtl="0">
              <a:lnSpc>
                <a:spcPct val="100000"/>
              </a:lnSpc>
              <a:spcBef>
                <a:spcPts val="0"/>
              </a:spcBef>
              <a:spcAft>
                <a:spcPts val="0"/>
              </a:spcAft>
              <a:buClr>
                <a:schemeClr val="dk1"/>
              </a:buClr>
              <a:buSzPct val="39285"/>
              <a:buFont typeface="Arial"/>
              <a:buNone/>
            </a:pPr>
            <a:endParaRPr/>
          </a:p>
          <a:p>
            <a:pPr marL="0" lvl="0" indent="0" algn="l" rtl="0">
              <a:lnSpc>
                <a:spcPct val="100000"/>
              </a:lnSpc>
              <a:spcBef>
                <a:spcPts val="0"/>
              </a:spcBef>
              <a:spcAft>
                <a:spcPts val="0"/>
              </a:spcAft>
              <a:buSzPct val="64285"/>
              <a:buNone/>
            </a:pPr>
            <a:endParaRPr/>
          </a:p>
        </p:txBody>
      </p:sp>
      <p:sp>
        <p:nvSpPr>
          <p:cNvPr id="107" name="Google Shape;107;g2486fad1d9b_0_559"/>
          <p:cNvSpPr txBox="1">
            <a:spLocks noGrp="1"/>
          </p:cNvSpPr>
          <p:nvPr>
            <p:ph type="body" idx="1"/>
          </p:nvPr>
        </p:nvSpPr>
        <p:spPr>
          <a:xfrm>
            <a:off x="762000" y="2257525"/>
            <a:ext cx="10707300" cy="3851700"/>
          </a:xfrm>
          <a:prstGeom prst="rect">
            <a:avLst/>
          </a:prstGeom>
          <a:noFill/>
          <a:ln>
            <a:noFill/>
          </a:ln>
        </p:spPr>
        <p:txBody>
          <a:bodyPr spcFirstLastPara="1" wrap="square" lIns="91425" tIns="45700" rIns="91425" bIns="45700" anchor="t" anchorCtr="0">
            <a:noAutofit/>
          </a:bodyPr>
          <a:lstStyle/>
          <a:p>
            <a:pPr marL="457200" lvl="0" indent="-355600" algn="l" rtl="0">
              <a:lnSpc>
                <a:spcPct val="115000"/>
              </a:lnSpc>
              <a:spcBef>
                <a:spcPts val="400"/>
              </a:spcBef>
              <a:spcAft>
                <a:spcPts val="0"/>
              </a:spcAft>
              <a:buSzPts val="2000"/>
              <a:buChar char="❏"/>
            </a:pPr>
            <a:r>
              <a:rPr lang="en-US"/>
              <a:t>Bio, Profile Pic, Description</a:t>
            </a:r>
            <a:endParaRPr/>
          </a:p>
          <a:p>
            <a:pPr marL="457200" lvl="0" indent="-355600" algn="l" rtl="0">
              <a:lnSpc>
                <a:spcPct val="115000"/>
              </a:lnSpc>
              <a:spcBef>
                <a:spcPts val="400"/>
              </a:spcBef>
              <a:spcAft>
                <a:spcPts val="0"/>
              </a:spcAft>
              <a:buSzPts val="2000"/>
              <a:buChar char="❏"/>
            </a:pPr>
            <a:r>
              <a:rPr lang="en-US"/>
              <a:t>Finalize speakers (1 additional trace3 speaker?)</a:t>
            </a:r>
            <a:endParaRPr/>
          </a:p>
          <a:p>
            <a:pPr marL="457200" lvl="0" indent="-355600" algn="l" rtl="0">
              <a:lnSpc>
                <a:spcPct val="115000"/>
              </a:lnSpc>
              <a:spcBef>
                <a:spcPts val="400"/>
              </a:spcBef>
              <a:spcAft>
                <a:spcPts val="0"/>
              </a:spcAft>
              <a:buSzPts val="2000"/>
              <a:buChar char="❏"/>
            </a:pPr>
            <a:r>
              <a:rPr lang="en-US"/>
              <a:t>Publicize at Nov meeting?</a:t>
            </a:r>
            <a:endParaRPr/>
          </a:p>
          <a:p>
            <a:pPr marL="457200" lvl="0" indent="-355600" algn="l" rtl="0">
              <a:lnSpc>
                <a:spcPct val="115000"/>
              </a:lnSpc>
              <a:spcBef>
                <a:spcPts val="400"/>
              </a:spcBef>
              <a:spcAft>
                <a:spcPts val="0"/>
              </a:spcAft>
              <a:buSzPts val="2000"/>
              <a:buChar char="❏"/>
            </a:pPr>
            <a:r>
              <a:rPr lang="en-US"/>
              <a:t>Comms</a:t>
            </a:r>
            <a:endParaRPr/>
          </a:p>
          <a:p>
            <a:pPr marL="457200" lvl="0" indent="-355600" algn="l" rtl="0">
              <a:lnSpc>
                <a:spcPct val="115000"/>
              </a:lnSpc>
              <a:spcBef>
                <a:spcPts val="0"/>
              </a:spcBef>
              <a:spcAft>
                <a:spcPts val="0"/>
              </a:spcAft>
              <a:buSzPts val="2000"/>
              <a:buChar char="❏"/>
            </a:pPr>
            <a:r>
              <a:rPr lang="en-US"/>
              <a:t>Website</a:t>
            </a:r>
            <a:endParaRPr/>
          </a:p>
          <a:p>
            <a:pPr marL="457200" lvl="0" indent="-355600" algn="l" rtl="0">
              <a:lnSpc>
                <a:spcPct val="115000"/>
              </a:lnSpc>
              <a:spcBef>
                <a:spcPts val="0"/>
              </a:spcBef>
              <a:spcAft>
                <a:spcPts val="0"/>
              </a:spcAft>
              <a:buSzPts val="2000"/>
              <a:buChar char="❏"/>
            </a:pPr>
            <a:r>
              <a:rPr lang="en-US"/>
              <a:t>Meetup</a:t>
            </a:r>
            <a:endParaRPr/>
          </a:p>
          <a:p>
            <a:pPr marL="457200" lvl="0" indent="-355600" algn="l" rtl="0">
              <a:lnSpc>
                <a:spcPct val="115000"/>
              </a:lnSpc>
              <a:spcBef>
                <a:spcPts val="0"/>
              </a:spcBef>
              <a:spcAft>
                <a:spcPts val="0"/>
              </a:spcAft>
              <a:buSzPts val="2000"/>
              <a:buChar char="❏"/>
            </a:pPr>
            <a:r>
              <a:rPr lang="en-US"/>
              <a:t>A/V Readiness - do we need addt’l equip? (default plan = lav + handheld mic)</a:t>
            </a:r>
            <a:endParaRPr/>
          </a:p>
          <a:p>
            <a:pPr marL="457200" lvl="0" indent="-355600" algn="l" rtl="0">
              <a:lnSpc>
                <a:spcPct val="115000"/>
              </a:lnSpc>
              <a:spcBef>
                <a:spcPts val="0"/>
              </a:spcBef>
              <a:spcAft>
                <a:spcPts val="0"/>
              </a:spcAft>
              <a:buSzPts val="2000"/>
              <a:buChar char="❏"/>
            </a:pPr>
            <a:r>
              <a:rPr lang="en-US"/>
              <a:t>MC / Moderator</a:t>
            </a:r>
            <a:endParaRPr/>
          </a:p>
          <a:p>
            <a:pPr marL="457200" lvl="0" indent="-355600" algn="l" rtl="0">
              <a:lnSpc>
                <a:spcPct val="115000"/>
              </a:lnSpc>
              <a:spcBef>
                <a:spcPts val="0"/>
              </a:spcBef>
              <a:spcAft>
                <a:spcPts val="0"/>
              </a:spcAft>
              <a:buSzPts val="2000"/>
              <a:buChar char="❏"/>
            </a:pPr>
            <a:r>
              <a:rPr lang="en-US"/>
              <a:t>Dinner</a:t>
            </a:r>
            <a:endParaRPr/>
          </a:p>
          <a:p>
            <a:pPr marL="457200" lvl="0" indent="-355600" algn="l" rtl="0">
              <a:lnSpc>
                <a:spcPct val="115000"/>
              </a:lnSpc>
              <a:spcBef>
                <a:spcPts val="0"/>
              </a:spcBef>
              <a:spcAft>
                <a:spcPts val="0"/>
              </a:spcAft>
              <a:buSzPts val="2000"/>
              <a:buChar char="❏"/>
            </a:pPr>
            <a:r>
              <a:rPr lang="en-US"/>
              <a:t>Location confirmation</a:t>
            </a:r>
            <a:endParaRPr/>
          </a:p>
        </p:txBody>
      </p:sp>
      <p:sp>
        <p:nvSpPr>
          <p:cNvPr id="2" name="TextBox 1">
            <a:extLst>
              <a:ext uri="{FF2B5EF4-FFF2-40B4-BE49-F238E27FC236}">
                <a16:creationId xmlns:a16="http://schemas.microsoft.com/office/drawing/2014/main" id="{744077DC-A13F-3785-EEF0-1FD857F5A431}"/>
              </a:ext>
            </a:extLst>
          </p:cNvPr>
          <p:cNvSpPr txBox="1"/>
          <p:nvPr/>
        </p:nvSpPr>
        <p:spPr>
          <a:xfrm>
            <a:off x="2425700" y="850900"/>
            <a:ext cx="9649372" cy="6124754"/>
          </a:xfrm>
          <a:prstGeom prst="rect">
            <a:avLst/>
          </a:prstGeom>
          <a:solidFill>
            <a:schemeClr val="accent1"/>
          </a:solidFill>
        </p:spPr>
        <p:txBody>
          <a:bodyPr wrap="square" rtlCol="0">
            <a:spAutoFit/>
          </a:bodyPr>
          <a:lstStyle/>
          <a:p>
            <a:r>
              <a:rPr lang="en-US" dirty="0"/>
              <a:t>-Michael – one or two examples of how community availability might be used, digital twin examples, invite Orange County tech leadership alliance</a:t>
            </a:r>
          </a:p>
          <a:p>
            <a:r>
              <a:rPr lang="en-US" dirty="0"/>
              <a:t>Who would the audience be for the talk, not-for-profit groups, non-profit targeted groups, how to identify city and government vs. groups etc.</a:t>
            </a:r>
          </a:p>
          <a:p>
            <a:endParaRPr lang="en-US" dirty="0"/>
          </a:p>
          <a:p>
            <a:r>
              <a:rPr lang="en-US" dirty="0"/>
              <a:t>-</a:t>
            </a:r>
            <a:r>
              <a:rPr lang="en-US" dirty="0" err="1"/>
              <a:t>Farhad</a:t>
            </a:r>
            <a:r>
              <a:rPr lang="en-US" dirty="0"/>
              <a:t> works with Irvine mayor, suggests contact county board of supervisors as a place to start a discussion, post event in non-profit groups on LinkedIn as a possibility</a:t>
            </a:r>
          </a:p>
          <a:p>
            <a:endParaRPr lang="en-US" dirty="0"/>
          </a:p>
          <a:p>
            <a:r>
              <a:rPr lang="en-US" dirty="0"/>
              <a:t>-Two presenters- Trae recommends handheld for one, </a:t>
            </a:r>
            <a:r>
              <a:rPr lang="en-US" dirty="0" err="1"/>
              <a:t>lav</a:t>
            </a:r>
            <a:r>
              <a:rPr lang="en-US" dirty="0"/>
              <a:t> mic for the other, need to get in contact with supplied for mic clip, can ask for price for second </a:t>
            </a:r>
            <a:r>
              <a:rPr lang="en-US" dirty="0" err="1"/>
              <a:t>lav</a:t>
            </a:r>
            <a:r>
              <a:rPr lang="en-US" dirty="0"/>
              <a:t> mic but they would need to be diff bands, will get price quote including cabling, possibly vote via email once quote comes in</a:t>
            </a:r>
          </a:p>
          <a:p>
            <a:endParaRPr lang="en-US" dirty="0"/>
          </a:p>
          <a:p>
            <a:r>
              <a:rPr lang="en-US" dirty="0"/>
              <a:t>-Location – Dan had email conversation with </a:t>
            </a:r>
            <a:r>
              <a:rPr lang="en-US" dirty="0" err="1"/>
              <a:t>Knobbe</a:t>
            </a:r>
            <a:r>
              <a:rPr lang="en-US" dirty="0"/>
              <a:t>, we might be losing our meeting venue, </a:t>
            </a:r>
            <a:r>
              <a:rPr lang="en-US" dirty="0" err="1"/>
              <a:t>Knobbe</a:t>
            </a:r>
            <a:r>
              <a:rPr lang="en-US" dirty="0"/>
              <a:t> sold off space and owner is charging back, cost to subsidize </a:t>
            </a:r>
            <a:r>
              <a:rPr lang="en-US" dirty="0" err="1"/>
              <a:t>Acm</a:t>
            </a:r>
            <a:r>
              <a:rPr lang="en-US" dirty="0"/>
              <a:t> has gone up, John will let us know, possibly after Jan meeting, if there’s a cost let us know what it would be, </a:t>
            </a:r>
          </a:p>
          <a:p>
            <a:r>
              <a:rPr lang="en-US" dirty="0"/>
              <a:t>Alan – can we talk to the new landlords possibly?</a:t>
            </a:r>
          </a:p>
          <a:p>
            <a:endParaRPr lang="en-US" dirty="0"/>
          </a:p>
          <a:p>
            <a:r>
              <a:rPr lang="en-US" dirty="0"/>
              <a:t>Alt Location options – Does google still have conf room? </a:t>
            </a:r>
            <a:r>
              <a:rPr lang="en-US" dirty="0" err="1"/>
              <a:t>Farhad</a:t>
            </a:r>
            <a:r>
              <a:rPr lang="en-US" dirty="0"/>
              <a:t> said google closes building and have to pay for parking.</a:t>
            </a:r>
          </a:p>
          <a:p>
            <a:br>
              <a:rPr lang="en-US" dirty="0"/>
            </a:br>
            <a:r>
              <a:rPr lang="en-US" dirty="0" err="1"/>
              <a:t>Farhad</a:t>
            </a:r>
            <a:r>
              <a:rPr lang="en-US" dirty="0"/>
              <a:t> forwarded event location in Laguna Hills with plenty of parking. </a:t>
            </a:r>
            <a:r>
              <a:rPr lang="en-US" dirty="0" err="1"/>
              <a:t>Farhad</a:t>
            </a:r>
            <a:r>
              <a:rPr lang="en-US" dirty="0"/>
              <a:t> going on Dec 6 to an event to see what it looks like.</a:t>
            </a:r>
          </a:p>
          <a:p>
            <a:endParaRPr lang="en-US" dirty="0"/>
          </a:p>
          <a:p>
            <a:r>
              <a:rPr lang="en-US" dirty="0"/>
              <a:t>Marc to investigate IBM</a:t>
            </a:r>
          </a:p>
          <a:p>
            <a:r>
              <a:rPr lang="en-US" dirty="0"/>
              <a:t>UCI invitation as well</a:t>
            </a:r>
          </a:p>
          <a:p>
            <a:endParaRPr lang="en-US" dirty="0"/>
          </a:p>
          <a:p>
            <a:r>
              <a:rPr lang="en-US" dirty="0"/>
              <a:t>All have parking limitations (paid by attendee scenarios).  Will sync back on next meeting, could we use community event centers?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g261d84296a7_0_40"/>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00000"/>
              </a:lnSpc>
              <a:spcBef>
                <a:spcPts val="0"/>
              </a:spcBef>
              <a:spcAft>
                <a:spcPts val="0"/>
              </a:spcAft>
              <a:buSzPct val="64285"/>
              <a:buNone/>
            </a:pPr>
            <a:r>
              <a:rPr lang="en-US"/>
              <a:t>Event Planning</a:t>
            </a:r>
            <a:endParaRPr/>
          </a:p>
          <a:p>
            <a:pPr marL="0" lvl="0" indent="0" algn="l" rtl="0">
              <a:lnSpc>
                <a:spcPct val="100000"/>
              </a:lnSpc>
              <a:spcBef>
                <a:spcPts val="0"/>
              </a:spcBef>
              <a:spcAft>
                <a:spcPts val="0"/>
              </a:spcAft>
              <a:buSzPct val="64285"/>
              <a:buNone/>
            </a:pPr>
            <a:r>
              <a:rPr lang="en-US"/>
              <a:t>Mar 20, 2024 - Prof Marco Levoralo, UCI CS</a:t>
            </a:r>
            <a:endParaRPr/>
          </a:p>
          <a:p>
            <a:pPr marL="0" lvl="0" indent="0" algn="l" rtl="0">
              <a:lnSpc>
                <a:spcPct val="100000"/>
              </a:lnSpc>
              <a:spcBef>
                <a:spcPts val="0"/>
              </a:spcBef>
              <a:spcAft>
                <a:spcPts val="0"/>
              </a:spcAft>
              <a:buSzPct val="84374"/>
              <a:buNone/>
            </a:pPr>
            <a:r>
              <a:rPr lang="en-US" sz="2133"/>
              <a:t>“Reliable Real-Time Distributed AI for Mobile Autonomous Systems”</a:t>
            </a:r>
            <a:endParaRPr sz="2133"/>
          </a:p>
          <a:p>
            <a:pPr marL="0" lvl="0" indent="0" algn="l" rtl="0">
              <a:lnSpc>
                <a:spcPct val="100000"/>
              </a:lnSpc>
              <a:spcBef>
                <a:spcPts val="0"/>
              </a:spcBef>
              <a:spcAft>
                <a:spcPts val="0"/>
              </a:spcAft>
              <a:buClr>
                <a:schemeClr val="dk1"/>
              </a:buClr>
              <a:buSzPct val="39285"/>
              <a:buFont typeface="Arial"/>
              <a:buNone/>
            </a:pPr>
            <a:endParaRPr/>
          </a:p>
          <a:p>
            <a:pPr marL="0" lvl="0" indent="0" algn="l" rtl="0">
              <a:lnSpc>
                <a:spcPct val="100000"/>
              </a:lnSpc>
              <a:spcBef>
                <a:spcPts val="0"/>
              </a:spcBef>
              <a:spcAft>
                <a:spcPts val="0"/>
              </a:spcAft>
              <a:buSzPct val="64285"/>
              <a:buNone/>
            </a:pPr>
            <a:endParaRPr/>
          </a:p>
          <a:p>
            <a:pPr marL="0" lvl="0" indent="0" algn="l" rtl="0">
              <a:lnSpc>
                <a:spcPct val="100000"/>
              </a:lnSpc>
              <a:spcBef>
                <a:spcPts val="0"/>
              </a:spcBef>
              <a:spcAft>
                <a:spcPts val="0"/>
              </a:spcAft>
              <a:buClr>
                <a:schemeClr val="dk1"/>
              </a:buClr>
              <a:buSzPct val="39285"/>
              <a:buFont typeface="Arial"/>
              <a:buNone/>
            </a:pPr>
            <a:endParaRPr/>
          </a:p>
          <a:p>
            <a:pPr marL="0" lvl="0" indent="0" algn="l" rtl="0">
              <a:lnSpc>
                <a:spcPct val="100000"/>
              </a:lnSpc>
              <a:spcBef>
                <a:spcPts val="0"/>
              </a:spcBef>
              <a:spcAft>
                <a:spcPts val="0"/>
              </a:spcAft>
              <a:buClr>
                <a:schemeClr val="dk1"/>
              </a:buClr>
              <a:buSzPct val="39285"/>
              <a:buFont typeface="Arial"/>
              <a:buNone/>
            </a:pPr>
            <a:endParaRPr/>
          </a:p>
          <a:p>
            <a:pPr marL="0" lvl="0" indent="0" algn="l" rtl="0">
              <a:lnSpc>
                <a:spcPct val="100000"/>
              </a:lnSpc>
              <a:spcBef>
                <a:spcPts val="0"/>
              </a:spcBef>
              <a:spcAft>
                <a:spcPts val="0"/>
              </a:spcAft>
              <a:buSzPct val="64285"/>
              <a:buNone/>
            </a:pPr>
            <a:endParaRPr/>
          </a:p>
        </p:txBody>
      </p:sp>
      <p:sp>
        <p:nvSpPr>
          <p:cNvPr id="113" name="Google Shape;113;g261d84296a7_0_40"/>
          <p:cNvSpPr txBox="1">
            <a:spLocks noGrp="1"/>
          </p:cNvSpPr>
          <p:nvPr>
            <p:ph type="body" idx="1"/>
          </p:nvPr>
        </p:nvSpPr>
        <p:spPr>
          <a:xfrm>
            <a:off x="762000" y="2257525"/>
            <a:ext cx="10707300" cy="3851700"/>
          </a:xfrm>
          <a:prstGeom prst="rect">
            <a:avLst/>
          </a:prstGeom>
          <a:noFill/>
          <a:ln>
            <a:noFill/>
          </a:ln>
        </p:spPr>
        <p:txBody>
          <a:bodyPr spcFirstLastPara="1" wrap="square" lIns="91425" tIns="45700" rIns="91425" bIns="45700" anchor="t" anchorCtr="0">
            <a:noAutofit/>
          </a:bodyPr>
          <a:lstStyle/>
          <a:p>
            <a:pPr marL="457200" lvl="0" indent="-355600" algn="l" rtl="0">
              <a:lnSpc>
                <a:spcPct val="115000"/>
              </a:lnSpc>
              <a:spcBef>
                <a:spcPts val="400"/>
              </a:spcBef>
              <a:spcAft>
                <a:spcPts val="0"/>
              </a:spcAft>
              <a:buSzPts val="2000"/>
              <a:buChar char="❏"/>
            </a:pPr>
            <a:r>
              <a:rPr lang="en-US"/>
              <a:t>Confirm availability</a:t>
            </a:r>
            <a:endParaRPr/>
          </a:p>
          <a:p>
            <a:pPr marL="457200" lvl="0" indent="-355600" algn="l" rtl="0">
              <a:lnSpc>
                <a:spcPct val="115000"/>
              </a:lnSpc>
              <a:spcBef>
                <a:spcPts val="400"/>
              </a:spcBef>
              <a:spcAft>
                <a:spcPts val="0"/>
              </a:spcAft>
              <a:buSzPts val="2000"/>
              <a:buChar char="❏"/>
            </a:pPr>
            <a:r>
              <a:rPr lang="en-US"/>
              <a:t>Bio, Profile Pic, Description</a:t>
            </a:r>
            <a:endParaRPr/>
          </a:p>
          <a:p>
            <a:pPr marL="457200" lvl="0" indent="-355600" algn="l" rtl="0">
              <a:lnSpc>
                <a:spcPct val="115000"/>
              </a:lnSpc>
              <a:spcBef>
                <a:spcPts val="400"/>
              </a:spcBef>
              <a:spcAft>
                <a:spcPts val="0"/>
              </a:spcAft>
              <a:buSzPts val="2000"/>
              <a:buChar char="❏"/>
            </a:pPr>
            <a:r>
              <a:rPr lang="en-US"/>
              <a:t>Comms</a:t>
            </a:r>
            <a:endParaRPr/>
          </a:p>
          <a:p>
            <a:pPr marL="457200" lvl="0" indent="-355600" algn="l" rtl="0">
              <a:lnSpc>
                <a:spcPct val="115000"/>
              </a:lnSpc>
              <a:spcBef>
                <a:spcPts val="0"/>
              </a:spcBef>
              <a:spcAft>
                <a:spcPts val="0"/>
              </a:spcAft>
              <a:buSzPts val="2000"/>
              <a:buChar char="❏"/>
            </a:pPr>
            <a:r>
              <a:rPr lang="en-US"/>
              <a:t>Website</a:t>
            </a:r>
            <a:endParaRPr/>
          </a:p>
          <a:p>
            <a:pPr marL="457200" lvl="0" indent="-355600" algn="l" rtl="0">
              <a:lnSpc>
                <a:spcPct val="115000"/>
              </a:lnSpc>
              <a:spcBef>
                <a:spcPts val="0"/>
              </a:spcBef>
              <a:spcAft>
                <a:spcPts val="0"/>
              </a:spcAft>
              <a:buSzPts val="2000"/>
              <a:buChar char="❏"/>
            </a:pPr>
            <a:r>
              <a:rPr lang="en-US"/>
              <a:t>Meetup</a:t>
            </a:r>
            <a:endParaRPr/>
          </a:p>
          <a:p>
            <a:pPr marL="457200" lvl="0" indent="-355600" algn="l" rtl="0">
              <a:lnSpc>
                <a:spcPct val="115000"/>
              </a:lnSpc>
              <a:spcBef>
                <a:spcPts val="0"/>
              </a:spcBef>
              <a:spcAft>
                <a:spcPts val="0"/>
              </a:spcAft>
              <a:buSzPts val="2000"/>
              <a:buChar char="❏"/>
            </a:pPr>
            <a:r>
              <a:rPr lang="en-US"/>
              <a:t>A/V Readiness - do we need addt’l equip? (default plan = lav + handheld mic)</a:t>
            </a:r>
            <a:endParaRPr/>
          </a:p>
          <a:p>
            <a:pPr marL="457200" lvl="0" indent="-355600" algn="l" rtl="0">
              <a:lnSpc>
                <a:spcPct val="115000"/>
              </a:lnSpc>
              <a:spcBef>
                <a:spcPts val="0"/>
              </a:spcBef>
              <a:spcAft>
                <a:spcPts val="0"/>
              </a:spcAft>
              <a:buSzPts val="2000"/>
              <a:buChar char="❏"/>
            </a:pPr>
            <a:r>
              <a:rPr lang="en-US"/>
              <a:t>MC / Moderator</a:t>
            </a:r>
            <a:endParaRPr/>
          </a:p>
          <a:p>
            <a:pPr marL="457200" lvl="0" indent="-355600" algn="l" rtl="0">
              <a:lnSpc>
                <a:spcPct val="115000"/>
              </a:lnSpc>
              <a:spcBef>
                <a:spcPts val="0"/>
              </a:spcBef>
              <a:spcAft>
                <a:spcPts val="0"/>
              </a:spcAft>
              <a:buSzPts val="2000"/>
              <a:buChar char="❏"/>
            </a:pPr>
            <a:r>
              <a:rPr lang="en-US"/>
              <a:t>Dinner</a:t>
            </a:r>
            <a:endParaRPr/>
          </a:p>
          <a:p>
            <a:pPr marL="457200" lvl="0" indent="-355600" algn="l" rtl="0">
              <a:lnSpc>
                <a:spcPct val="115000"/>
              </a:lnSpc>
              <a:spcBef>
                <a:spcPts val="0"/>
              </a:spcBef>
              <a:spcAft>
                <a:spcPts val="0"/>
              </a:spcAft>
              <a:buSzPts val="2000"/>
              <a:buChar char="❏"/>
            </a:pPr>
            <a:r>
              <a:rPr lang="en-US"/>
              <a:t>Location confirmation</a:t>
            </a:r>
            <a:endParaRPr/>
          </a:p>
        </p:txBody>
      </p:sp>
      <p:sp>
        <p:nvSpPr>
          <p:cNvPr id="2" name="TextBox 1">
            <a:extLst>
              <a:ext uri="{FF2B5EF4-FFF2-40B4-BE49-F238E27FC236}">
                <a16:creationId xmlns:a16="http://schemas.microsoft.com/office/drawing/2014/main" id="{9FC0C662-2275-0454-AE7B-266D6B7C5354}"/>
              </a:ext>
            </a:extLst>
          </p:cNvPr>
          <p:cNvSpPr txBox="1"/>
          <p:nvPr/>
        </p:nvSpPr>
        <p:spPr>
          <a:xfrm>
            <a:off x="6253655" y="2743200"/>
            <a:ext cx="2007476" cy="307777"/>
          </a:xfrm>
          <a:prstGeom prst="rect">
            <a:avLst/>
          </a:prstGeom>
          <a:solidFill>
            <a:schemeClr val="accent1"/>
          </a:solidFill>
        </p:spPr>
        <p:txBody>
          <a:bodyPr wrap="square" rtlCol="0">
            <a:spAutoFit/>
          </a:bodyPr>
          <a:lstStyle/>
          <a:p>
            <a:r>
              <a:rPr lang="en-US" dirty="0"/>
              <a:t>No updates for march.</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g2486fad1d9b_0_410"/>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Future Program Event Candidates (UCI)</a:t>
            </a:r>
            <a:endParaRPr sz="2600"/>
          </a:p>
        </p:txBody>
      </p:sp>
      <p:sp>
        <p:nvSpPr>
          <p:cNvPr id="119" name="Google Shape;119;g2486fad1d9b_0_410"/>
          <p:cNvSpPr txBox="1">
            <a:spLocks noGrp="1"/>
          </p:cNvSpPr>
          <p:nvPr>
            <p:ph type="body" idx="1"/>
          </p:nvPr>
        </p:nvSpPr>
        <p:spPr>
          <a:xfrm>
            <a:off x="838196" y="1643339"/>
            <a:ext cx="10515600" cy="39357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000"/>
              </a:spcBef>
              <a:spcAft>
                <a:spcPts val="0"/>
              </a:spcAft>
              <a:buClr>
                <a:schemeClr val="dk1"/>
              </a:buClr>
              <a:buSzPts val="1100"/>
              <a:buFont typeface="Arial"/>
              <a:buNone/>
            </a:pPr>
            <a:r>
              <a:rPr lang="en-US" sz="1600"/>
              <a:t>Machine Learning</a:t>
            </a:r>
            <a:endParaRPr sz="1600"/>
          </a:p>
          <a:p>
            <a:pPr marL="457200" lvl="0" indent="-330200" algn="l" rtl="0">
              <a:lnSpc>
                <a:spcPct val="100000"/>
              </a:lnSpc>
              <a:spcBef>
                <a:spcPts val="1000"/>
              </a:spcBef>
              <a:spcAft>
                <a:spcPts val="0"/>
              </a:spcAft>
              <a:buSzPts val="1600"/>
              <a:buChar char="•"/>
            </a:pPr>
            <a:r>
              <a:rPr lang="en-US" sz="1600"/>
              <a:t>Stephan Mandt (anomaly detection without supervised learning)</a:t>
            </a:r>
            <a:endParaRPr sz="1600"/>
          </a:p>
          <a:p>
            <a:pPr marL="457200" lvl="0" indent="-330200" algn="l" rtl="0">
              <a:lnSpc>
                <a:spcPct val="100000"/>
              </a:lnSpc>
              <a:spcBef>
                <a:spcPts val="0"/>
              </a:spcBef>
              <a:spcAft>
                <a:spcPts val="0"/>
              </a:spcAft>
              <a:buSzPts val="1600"/>
              <a:buChar char="•"/>
            </a:pPr>
            <a:r>
              <a:rPr lang="en-US" sz="1600"/>
              <a:t>Roy Fox (reinforcement learning, robotics)</a:t>
            </a:r>
            <a:endParaRPr sz="1600"/>
          </a:p>
          <a:p>
            <a:pPr marL="457200" lvl="0" indent="-330200" algn="l" rtl="0">
              <a:lnSpc>
                <a:spcPct val="100000"/>
              </a:lnSpc>
              <a:spcBef>
                <a:spcPts val="0"/>
              </a:spcBef>
              <a:spcAft>
                <a:spcPts val="0"/>
              </a:spcAft>
              <a:buSzPts val="1600"/>
              <a:buChar char="•"/>
            </a:pPr>
            <a:r>
              <a:rPr lang="en-US" sz="1600"/>
              <a:t>Jing Zhang (ML applied to bioinformatics)</a:t>
            </a:r>
            <a:endParaRPr sz="1600"/>
          </a:p>
          <a:p>
            <a:pPr marL="457200" lvl="0" indent="-330200" algn="l" rtl="0">
              <a:lnSpc>
                <a:spcPct val="100000"/>
              </a:lnSpc>
              <a:spcBef>
                <a:spcPts val="0"/>
              </a:spcBef>
              <a:spcAft>
                <a:spcPts val="0"/>
              </a:spcAft>
              <a:buSzPts val="1600"/>
              <a:buChar char="•"/>
            </a:pPr>
            <a:r>
              <a:rPr lang="en-US" sz="1600"/>
              <a:t>Alex Berg (computational visual recognition, starts @UCI Spring 2022)</a:t>
            </a:r>
            <a:endParaRPr sz="1600"/>
          </a:p>
          <a:p>
            <a:pPr marL="457200" lvl="0" indent="-330200" algn="l" rtl="0">
              <a:lnSpc>
                <a:spcPct val="100000"/>
              </a:lnSpc>
              <a:spcBef>
                <a:spcPts val="0"/>
              </a:spcBef>
              <a:spcAft>
                <a:spcPts val="0"/>
              </a:spcAft>
              <a:buSzPts val="1600"/>
              <a:buChar char="•"/>
            </a:pPr>
            <a:r>
              <a:rPr lang="en-US" sz="1600" b="1"/>
              <a:t>Dr. Chang (AI and Medicine) - Shirley</a:t>
            </a:r>
            <a:endParaRPr sz="1600" b="1"/>
          </a:p>
          <a:p>
            <a:pPr marL="0" lvl="0" indent="0" algn="l" rtl="0">
              <a:lnSpc>
                <a:spcPct val="100000"/>
              </a:lnSpc>
              <a:spcBef>
                <a:spcPts val="1000"/>
              </a:spcBef>
              <a:spcAft>
                <a:spcPts val="0"/>
              </a:spcAft>
              <a:buClr>
                <a:schemeClr val="dk1"/>
              </a:buClr>
              <a:buSzPts val="1100"/>
              <a:buFont typeface="Arial"/>
              <a:buNone/>
            </a:pPr>
            <a:r>
              <a:rPr lang="en-US" sz="1600"/>
              <a:t>System</a:t>
            </a:r>
            <a:endParaRPr sz="1600"/>
          </a:p>
          <a:p>
            <a:pPr marL="457200" lvl="0" indent="-330200" algn="l" rtl="0">
              <a:lnSpc>
                <a:spcPct val="100000"/>
              </a:lnSpc>
              <a:spcBef>
                <a:spcPts val="0"/>
              </a:spcBef>
              <a:spcAft>
                <a:spcPts val="0"/>
              </a:spcAft>
              <a:buSzPts val="1600"/>
              <a:buChar char="•"/>
            </a:pPr>
            <a:r>
              <a:rPr lang="en-US" sz="1600"/>
              <a:t>Sang-Woo Jun (acceleration)</a:t>
            </a:r>
            <a:endParaRPr sz="1600"/>
          </a:p>
          <a:p>
            <a:pPr marL="457200" lvl="0" indent="-330200" algn="l" rtl="0">
              <a:lnSpc>
                <a:spcPct val="100000"/>
              </a:lnSpc>
              <a:spcBef>
                <a:spcPts val="0"/>
              </a:spcBef>
              <a:spcAft>
                <a:spcPts val="0"/>
              </a:spcAft>
              <a:buSzPts val="1600"/>
              <a:buChar char="•"/>
            </a:pPr>
            <a:r>
              <a:rPr lang="en-US" sz="1600"/>
              <a:t>Sangeetha Jyothi (Data center networking)</a:t>
            </a:r>
            <a:endParaRPr sz="1600"/>
          </a:p>
          <a:p>
            <a:pPr marL="457200" lvl="0" indent="-330200" algn="l" rtl="0">
              <a:lnSpc>
                <a:spcPct val="100000"/>
              </a:lnSpc>
              <a:spcBef>
                <a:spcPts val="0"/>
              </a:spcBef>
              <a:spcAft>
                <a:spcPts val="0"/>
              </a:spcAft>
              <a:buSzPts val="1600"/>
              <a:buChar char="•"/>
            </a:pPr>
            <a:r>
              <a:rPr lang="en-US" sz="1600"/>
              <a:t>Moshen Imani (bio-inspired computing)</a:t>
            </a:r>
            <a:endParaRPr sz="1600"/>
          </a:p>
          <a:p>
            <a:pPr marL="0" lvl="0" indent="0" algn="l" rtl="0">
              <a:lnSpc>
                <a:spcPct val="100000"/>
              </a:lnSpc>
              <a:spcBef>
                <a:spcPts val="1000"/>
              </a:spcBef>
              <a:spcAft>
                <a:spcPts val="0"/>
              </a:spcAft>
              <a:buClr>
                <a:schemeClr val="dk1"/>
              </a:buClr>
              <a:buSzPts val="1100"/>
              <a:buFont typeface="Arial"/>
              <a:buNone/>
            </a:pPr>
            <a:r>
              <a:rPr lang="en-US" sz="1600"/>
              <a:t>Theory</a:t>
            </a:r>
            <a:endParaRPr sz="1600"/>
          </a:p>
          <a:p>
            <a:pPr marL="457200" lvl="0" indent="-330200" algn="l" rtl="0">
              <a:lnSpc>
                <a:spcPct val="100000"/>
              </a:lnSpc>
              <a:spcBef>
                <a:spcPts val="1000"/>
              </a:spcBef>
              <a:spcAft>
                <a:spcPts val="0"/>
              </a:spcAft>
              <a:buSzPts val="1600"/>
              <a:buChar char="•"/>
            </a:pPr>
            <a:r>
              <a:rPr lang="en-US" sz="1600"/>
              <a:t>Vijay Vazirani (involved with the design of early Google Ad Placement Alg.)</a:t>
            </a:r>
            <a:endParaRPr sz="1600"/>
          </a:p>
          <a:p>
            <a:pPr marL="0" lvl="0" indent="0" algn="l" rtl="0">
              <a:lnSpc>
                <a:spcPct val="100000"/>
              </a:lnSpc>
              <a:spcBef>
                <a:spcPts val="1000"/>
              </a:spcBef>
              <a:spcAft>
                <a:spcPts val="0"/>
              </a:spcAft>
              <a:buClr>
                <a:schemeClr val="dk1"/>
              </a:buClr>
              <a:buSzPts val="1100"/>
              <a:buFont typeface="Arial"/>
              <a:buNone/>
            </a:pPr>
            <a:r>
              <a:rPr lang="en-US" sz="1600"/>
              <a:t>Informatics</a:t>
            </a:r>
            <a:endParaRPr sz="1600"/>
          </a:p>
          <a:p>
            <a:pPr marL="457200" lvl="0" indent="-330200" algn="l" rtl="0">
              <a:lnSpc>
                <a:spcPct val="100000"/>
              </a:lnSpc>
              <a:spcBef>
                <a:spcPts val="1000"/>
              </a:spcBef>
              <a:spcAft>
                <a:spcPts val="0"/>
              </a:spcAft>
              <a:buSzPts val="1600"/>
              <a:buChar char="•"/>
            </a:pPr>
            <a:r>
              <a:rPr lang="en-US" sz="1600"/>
              <a:t>Vladimir Minin (Data analysis wrt infectious diseases)</a:t>
            </a:r>
            <a:endParaRPr sz="1600"/>
          </a:p>
          <a:p>
            <a:pPr marL="457200" lvl="0" indent="-330200" algn="l" rtl="0">
              <a:lnSpc>
                <a:spcPct val="100000"/>
              </a:lnSpc>
              <a:spcBef>
                <a:spcPts val="0"/>
              </a:spcBef>
              <a:spcAft>
                <a:spcPts val="0"/>
              </a:spcAft>
              <a:buSzPts val="1600"/>
              <a:buChar char="•"/>
            </a:pPr>
            <a:r>
              <a:rPr lang="en-US" sz="1600"/>
              <a:t>Stacy Branham (human-centered computing)</a:t>
            </a:r>
            <a:endParaRPr sz="1600"/>
          </a:p>
          <a:p>
            <a:pPr marL="0" lvl="0" indent="0" algn="l" rtl="0">
              <a:lnSpc>
                <a:spcPct val="100000"/>
              </a:lnSpc>
              <a:spcBef>
                <a:spcPts val="1000"/>
              </a:spcBef>
              <a:spcAft>
                <a:spcPts val="0"/>
              </a:spcAft>
              <a:buSzPts val="1800"/>
              <a:buNone/>
            </a:pPr>
            <a:endParaRPr sz="1600"/>
          </a:p>
        </p:txBody>
      </p:sp>
      <p:sp>
        <p:nvSpPr>
          <p:cNvPr id="120" name="Google Shape;120;g2486fad1d9b_0_410"/>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900"/>
              <a:buFont typeface="Arial"/>
              <a:buNone/>
            </a:pPr>
            <a:fld id="{00000000-1234-1234-1234-123412341234}" type="slidenum">
              <a:rPr lang="en-US"/>
              <a:t>12</a:t>
            </a:fld>
            <a:endParaRPr/>
          </a:p>
        </p:txBody>
      </p:sp>
      <p:sp>
        <p:nvSpPr>
          <p:cNvPr id="2" name="TextBox 1">
            <a:extLst>
              <a:ext uri="{FF2B5EF4-FFF2-40B4-BE49-F238E27FC236}">
                <a16:creationId xmlns:a16="http://schemas.microsoft.com/office/drawing/2014/main" id="{14AC7210-FCDC-9F84-7D4F-C116843B1A40}"/>
              </a:ext>
            </a:extLst>
          </p:cNvPr>
          <p:cNvSpPr txBox="1"/>
          <p:nvPr/>
        </p:nvSpPr>
        <p:spPr>
          <a:xfrm>
            <a:off x="8229600" y="1229710"/>
            <a:ext cx="2406869" cy="307777"/>
          </a:xfrm>
          <a:prstGeom prst="rect">
            <a:avLst/>
          </a:prstGeom>
          <a:solidFill>
            <a:schemeClr val="accent1"/>
          </a:solidFill>
        </p:spPr>
        <p:txBody>
          <a:bodyPr wrap="square" rtlCol="0">
            <a:spAutoFit/>
          </a:bodyPr>
          <a:lstStyle/>
          <a:p>
            <a:r>
              <a:rPr lang="en-US" dirty="0"/>
              <a:t>Looking for May candidates</a:t>
            </a:r>
          </a:p>
        </p:txBody>
      </p:sp>
      <p:sp>
        <p:nvSpPr>
          <p:cNvPr id="3" name="TextBox 2">
            <a:extLst>
              <a:ext uri="{FF2B5EF4-FFF2-40B4-BE49-F238E27FC236}">
                <a16:creationId xmlns:a16="http://schemas.microsoft.com/office/drawing/2014/main" id="{571B4D12-A84D-9251-29C6-6A544E212648}"/>
              </a:ext>
            </a:extLst>
          </p:cNvPr>
          <p:cNvSpPr txBox="1"/>
          <p:nvPr/>
        </p:nvSpPr>
        <p:spPr>
          <a:xfrm>
            <a:off x="5265682" y="3303412"/>
            <a:ext cx="2701159" cy="307777"/>
          </a:xfrm>
          <a:prstGeom prst="rect">
            <a:avLst/>
          </a:prstGeom>
          <a:solidFill>
            <a:schemeClr val="accent1"/>
          </a:solidFill>
        </p:spPr>
        <p:txBody>
          <a:bodyPr wrap="square" rtlCol="0">
            <a:spAutoFit/>
          </a:bodyPr>
          <a:lstStyle/>
          <a:p>
            <a:r>
              <a:rPr lang="en-US" dirty="0"/>
              <a:t>Put Dan’s name for Dr. Chang</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g2486fad1d9b_0_417"/>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Future Program Event Candidates</a:t>
            </a:r>
            <a:endParaRPr sz="2600"/>
          </a:p>
        </p:txBody>
      </p:sp>
      <p:sp>
        <p:nvSpPr>
          <p:cNvPr id="126" name="Google Shape;126;g2486fad1d9b_0_417"/>
          <p:cNvSpPr txBox="1">
            <a:spLocks noGrp="1"/>
          </p:cNvSpPr>
          <p:nvPr>
            <p:ph type="body" idx="1"/>
          </p:nvPr>
        </p:nvSpPr>
        <p:spPr>
          <a:xfrm>
            <a:off x="838196" y="1643339"/>
            <a:ext cx="10515600" cy="3935700"/>
          </a:xfrm>
          <a:prstGeom prst="rect">
            <a:avLst/>
          </a:prstGeom>
          <a:noFill/>
          <a:ln>
            <a:noFill/>
          </a:ln>
        </p:spPr>
        <p:txBody>
          <a:bodyPr spcFirstLastPara="1" wrap="square" lIns="91425" tIns="45700" rIns="91425" bIns="45700" anchor="t" anchorCtr="0">
            <a:noAutofit/>
          </a:bodyPr>
          <a:lstStyle/>
          <a:p>
            <a:pPr marL="0" lvl="0" indent="0" algn="l" rtl="0">
              <a:lnSpc>
                <a:spcPct val="60000"/>
              </a:lnSpc>
              <a:spcBef>
                <a:spcPts val="1000"/>
              </a:spcBef>
              <a:spcAft>
                <a:spcPts val="0"/>
              </a:spcAft>
              <a:buSzPts val="852"/>
              <a:buNone/>
            </a:pPr>
            <a:r>
              <a:rPr lang="en-US" sz="1200"/>
              <a:t>Potential Speakers - In no prioritized or feasibility order</a:t>
            </a:r>
            <a:endParaRPr sz="1200"/>
          </a:p>
          <a:p>
            <a:pPr marL="228600" lvl="0" indent="-223361" algn="l" rtl="0">
              <a:lnSpc>
                <a:spcPct val="60000"/>
              </a:lnSpc>
              <a:spcBef>
                <a:spcPts val="1000"/>
              </a:spcBef>
              <a:spcAft>
                <a:spcPts val="0"/>
              </a:spcAft>
              <a:buClr>
                <a:schemeClr val="dk1"/>
              </a:buClr>
              <a:buSzPts val="1617"/>
              <a:buChar char="•"/>
            </a:pPr>
            <a:r>
              <a:rPr lang="en-US" sz="1200" b="1"/>
              <a:t>Prof Ali Hessami</a:t>
            </a:r>
            <a:endParaRPr sz="1200" b="1"/>
          </a:p>
          <a:p>
            <a:pPr marL="228600" lvl="0" indent="-223361" algn="l" rtl="0">
              <a:lnSpc>
                <a:spcPct val="60000"/>
              </a:lnSpc>
              <a:spcBef>
                <a:spcPts val="1000"/>
              </a:spcBef>
              <a:spcAft>
                <a:spcPts val="0"/>
              </a:spcAft>
              <a:buClr>
                <a:schemeClr val="dk1"/>
              </a:buClr>
              <a:buSzPts val="1617"/>
              <a:buChar char="•"/>
            </a:pPr>
            <a:r>
              <a:rPr lang="en-US" sz="1200"/>
              <a:t>Caltech Professor Yisong Yue, ML [Dan]</a:t>
            </a:r>
            <a:endParaRPr sz="1200"/>
          </a:p>
          <a:p>
            <a:pPr marL="228600" lvl="0" indent="-223361" algn="l" rtl="0">
              <a:lnSpc>
                <a:spcPct val="60000"/>
              </a:lnSpc>
              <a:spcBef>
                <a:spcPts val="1000"/>
              </a:spcBef>
              <a:spcAft>
                <a:spcPts val="0"/>
              </a:spcAft>
              <a:buClr>
                <a:schemeClr val="dk1"/>
              </a:buClr>
              <a:buSzPts val="1617"/>
              <a:buChar char="•"/>
            </a:pPr>
            <a:r>
              <a:rPr lang="en-US" sz="1200"/>
              <a:t>Andrew Kirkland, CISO at Starbucks</a:t>
            </a:r>
            <a:endParaRPr sz="2000"/>
          </a:p>
          <a:p>
            <a:pPr marL="228600" lvl="0" indent="-223361" algn="l" rtl="0">
              <a:lnSpc>
                <a:spcPct val="60000"/>
              </a:lnSpc>
              <a:spcBef>
                <a:spcPts val="1000"/>
              </a:spcBef>
              <a:spcAft>
                <a:spcPts val="0"/>
              </a:spcAft>
              <a:buClr>
                <a:schemeClr val="dk1"/>
              </a:buClr>
              <a:buSzPts val="1617"/>
              <a:buChar char="•"/>
            </a:pPr>
            <a:r>
              <a:rPr lang="en-US" sz="1200"/>
              <a:t>Beth Harnick-Shapiro [Marc]</a:t>
            </a:r>
            <a:endParaRPr sz="2000"/>
          </a:p>
          <a:p>
            <a:pPr marL="228600" lvl="0" indent="-223361" algn="l" rtl="0">
              <a:lnSpc>
                <a:spcPct val="60000"/>
              </a:lnSpc>
              <a:spcBef>
                <a:spcPts val="1000"/>
              </a:spcBef>
              <a:spcAft>
                <a:spcPts val="0"/>
              </a:spcAft>
              <a:buClr>
                <a:schemeClr val="dk1"/>
              </a:buClr>
              <a:buSzPts val="1617"/>
              <a:buChar char="•"/>
            </a:pPr>
            <a:r>
              <a:rPr lang="en-US" sz="1200"/>
              <a:t>Bill Lobig VP IBM Software Development - Analytics  [Marc]</a:t>
            </a:r>
            <a:endParaRPr sz="2000"/>
          </a:p>
          <a:p>
            <a:pPr marL="228600" lvl="0" indent="-223361" algn="l" rtl="0">
              <a:lnSpc>
                <a:spcPct val="60000"/>
              </a:lnSpc>
              <a:spcBef>
                <a:spcPts val="1000"/>
              </a:spcBef>
              <a:spcAft>
                <a:spcPts val="0"/>
              </a:spcAft>
              <a:buClr>
                <a:schemeClr val="dk1"/>
              </a:buClr>
              <a:buSzPts val="1617"/>
              <a:buChar char="•"/>
            </a:pPr>
            <a:r>
              <a:rPr lang="en-US" sz="1200"/>
              <a:t>Christophe Begue, IBM - Blockchain (Mike Marin will research if he is indeed at IBM)</a:t>
            </a:r>
            <a:endParaRPr sz="2000"/>
          </a:p>
          <a:p>
            <a:pPr marL="228600" lvl="0" indent="-223361" algn="l" rtl="0">
              <a:lnSpc>
                <a:spcPct val="60000"/>
              </a:lnSpc>
              <a:spcBef>
                <a:spcPts val="1000"/>
              </a:spcBef>
              <a:spcAft>
                <a:spcPts val="0"/>
              </a:spcAft>
              <a:buClr>
                <a:schemeClr val="dk1"/>
              </a:buClr>
              <a:buSzPts val="1617"/>
              <a:buChar char="•"/>
            </a:pPr>
            <a:r>
              <a:rPr lang="en-US" sz="1200"/>
              <a:t>John Koon, Tech Idea Research - Autonomous Cars</a:t>
            </a:r>
            <a:endParaRPr sz="2000"/>
          </a:p>
          <a:p>
            <a:pPr marL="228600" lvl="0" indent="-223361" algn="l" rtl="0">
              <a:lnSpc>
                <a:spcPct val="60000"/>
              </a:lnSpc>
              <a:spcBef>
                <a:spcPts val="1000"/>
              </a:spcBef>
              <a:spcAft>
                <a:spcPts val="0"/>
              </a:spcAft>
              <a:buClr>
                <a:schemeClr val="dk1"/>
              </a:buClr>
              <a:buSzPts val="1617"/>
              <a:buChar char="•"/>
            </a:pPr>
            <a:r>
              <a:rPr lang="en-US" sz="1200"/>
              <a:t>Bill Cleveland – Data Visualization (M. Fahy has reached out to him)</a:t>
            </a:r>
            <a:endParaRPr sz="2000"/>
          </a:p>
          <a:p>
            <a:pPr marL="228600" lvl="0" indent="-223361" algn="l" rtl="0">
              <a:lnSpc>
                <a:spcPct val="60000"/>
              </a:lnSpc>
              <a:spcBef>
                <a:spcPts val="1000"/>
              </a:spcBef>
              <a:spcAft>
                <a:spcPts val="0"/>
              </a:spcAft>
              <a:buClr>
                <a:schemeClr val="dk1"/>
              </a:buClr>
              <a:buSzPts val="1617"/>
              <a:buChar char="•"/>
            </a:pPr>
            <a:r>
              <a:rPr lang="en-US" sz="1200"/>
              <a:t>Alanna Gombert, Global CRO at MetaX – Blockchain</a:t>
            </a:r>
            <a:endParaRPr sz="1200"/>
          </a:p>
          <a:p>
            <a:pPr marL="228600" lvl="0" indent="-223361" algn="l" rtl="0">
              <a:lnSpc>
                <a:spcPct val="60000"/>
              </a:lnSpc>
              <a:spcBef>
                <a:spcPts val="1000"/>
              </a:spcBef>
              <a:spcAft>
                <a:spcPts val="0"/>
              </a:spcAft>
              <a:buClr>
                <a:schemeClr val="dk1"/>
              </a:buClr>
              <a:buSzPts val="1617"/>
              <a:buChar char="•"/>
            </a:pPr>
            <a:r>
              <a:rPr lang="en-US" sz="1200"/>
              <a:t>Sushant Rao - Operational Analytic Data Stores (M. Fahy has reached out to him)</a:t>
            </a:r>
            <a:endParaRPr sz="2000"/>
          </a:p>
          <a:p>
            <a:pPr marL="228600" lvl="0" indent="-223361" algn="l" rtl="0">
              <a:lnSpc>
                <a:spcPct val="60000"/>
              </a:lnSpc>
              <a:spcBef>
                <a:spcPts val="1000"/>
              </a:spcBef>
              <a:spcAft>
                <a:spcPts val="0"/>
              </a:spcAft>
              <a:buClr>
                <a:schemeClr val="dk1"/>
              </a:buClr>
              <a:buSzPts val="1617"/>
              <a:buChar char="•"/>
            </a:pPr>
            <a:r>
              <a:rPr lang="en-US" sz="1200"/>
              <a:t>Paul Anderson, Anderson Software Group – Go language</a:t>
            </a:r>
            <a:endParaRPr sz="2000"/>
          </a:p>
          <a:p>
            <a:pPr marL="228600" lvl="0" indent="-223361" algn="l" rtl="0">
              <a:lnSpc>
                <a:spcPct val="60000"/>
              </a:lnSpc>
              <a:spcBef>
                <a:spcPts val="1000"/>
              </a:spcBef>
              <a:spcAft>
                <a:spcPts val="0"/>
              </a:spcAft>
              <a:buClr>
                <a:schemeClr val="dk1"/>
              </a:buClr>
              <a:buSzPts val="1617"/>
              <a:buChar char="•"/>
            </a:pPr>
            <a:r>
              <a:rPr lang="en-US" sz="1200"/>
              <a:t>Alyssa Columbus, Data Scientist at Pacific Life - Robust and Reproducible Predictive Modeling Workflows</a:t>
            </a:r>
            <a:endParaRPr sz="2000"/>
          </a:p>
          <a:p>
            <a:pPr marL="228600" lvl="0" indent="-223361" algn="l" rtl="0">
              <a:lnSpc>
                <a:spcPct val="60000"/>
              </a:lnSpc>
              <a:spcBef>
                <a:spcPts val="1000"/>
              </a:spcBef>
              <a:spcAft>
                <a:spcPts val="0"/>
              </a:spcAft>
              <a:buClr>
                <a:schemeClr val="dk1"/>
              </a:buClr>
              <a:buSzPts val="1617"/>
              <a:buChar char="•"/>
            </a:pPr>
            <a:r>
              <a:rPr lang="en-US" sz="1200"/>
              <a:t>Dianne Cook, Prof. of Business Analytics, Monash University – Data Visualization</a:t>
            </a:r>
            <a:endParaRPr sz="1200"/>
          </a:p>
          <a:p>
            <a:pPr marL="0" lvl="0" indent="0" algn="l" rtl="0">
              <a:lnSpc>
                <a:spcPct val="60000"/>
              </a:lnSpc>
              <a:spcBef>
                <a:spcPts val="1000"/>
              </a:spcBef>
              <a:spcAft>
                <a:spcPts val="0"/>
              </a:spcAft>
              <a:buSzPts val="852"/>
              <a:buNone/>
            </a:pPr>
            <a:endParaRPr sz="1200"/>
          </a:p>
          <a:p>
            <a:pPr marL="0" lvl="0" indent="0" algn="l" rtl="0">
              <a:lnSpc>
                <a:spcPct val="60000"/>
              </a:lnSpc>
              <a:spcBef>
                <a:spcPts val="1000"/>
              </a:spcBef>
              <a:spcAft>
                <a:spcPts val="0"/>
              </a:spcAft>
              <a:buSzPts val="852"/>
              <a:buNone/>
            </a:pPr>
            <a:r>
              <a:rPr lang="en-US" sz="1200"/>
              <a:t>Topics</a:t>
            </a:r>
            <a:endParaRPr sz="1200"/>
          </a:p>
          <a:p>
            <a:pPr marL="228600" lvl="0" indent="-218440" algn="l" rtl="0">
              <a:lnSpc>
                <a:spcPct val="60000"/>
              </a:lnSpc>
              <a:spcBef>
                <a:spcPts val="1000"/>
              </a:spcBef>
              <a:spcAft>
                <a:spcPts val="0"/>
              </a:spcAft>
              <a:buSzPts val="1540"/>
              <a:buChar char="•"/>
            </a:pPr>
            <a:r>
              <a:rPr lang="en-US" sz="1200"/>
              <a:t>Interest in potentially having a future talk focused on Privacy By Design and related best practices identified in March meeting</a:t>
            </a:r>
            <a:endParaRPr sz="1400"/>
          </a:p>
        </p:txBody>
      </p:sp>
      <p:sp>
        <p:nvSpPr>
          <p:cNvPr id="127" name="Google Shape;127;g2486fad1d9b_0_417"/>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900"/>
              <a:buFont typeface="Arial"/>
              <a:buNone/>
            </a:pPr>
            <a:fld id="{00000000-1234-1234-1234-123412341234}" type="slidenum">
              <a:rPr lang="en-US"/>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g2486fad1d9b_0_554"/>
          <p:cNvSpPr txBox="1">
            <a:spLocks noGrp="1"/>
          </p:cNvSpPr>
          <p:nvPr>
            <p:ph type="title"/>
          </p:nvPr>
        </p:nvSpPr>
        <p:spPr>
          <a:xfrm>
            <a:off x="711200" y="274637"/>
            <a:ext cx="10871100" cy="11430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0"/>
              </a:spcBef>
              <a:spcAft>
                <a:spcPts val="0"/>
              </a:spcAft>
              <a:buSzPts val="1800"/>
              <a:buNone/>
            </a:pPr>
            <a:r>
              <a:rPr lang="en-US"/>
              <a:t>Committee Business</a:t>
            </a:r>
            <a:endParaRPr/>
          </a:p>
        </p:txBody>
      </p:sp>
      <p:sp>
        <p:nvSpPr>
          <p:cNvPr id="133" name="Google Shape;133;g2486fad1d9b_0_554"/>
          <p:cNvSpPr txBox="1">
            <a:spLocks noGrp="1"/>
          </p:cNvSpPr>
          <p:nvPr>
            <p:ph type="body" idx="3"/>
          </p:nvPr>
        </p:nvSpPr>
        <p:spPr>
          <a:xfrm>
            <a:off x="711200" y="1885350"/>
            <a:ext cx="4854900" cy="4163700"/>
          </a:xfrm>
          <a:prstGeom prst="rect">
            <a:avLst/>
          </a:prstGeom>
          <a:noFill/>
          <a:ln>
            <a:noFill/>
          </a:ln>
        </p:spPr>
        <p:txBody>
          <a:bodyPr spcFirstLastPara="1" wrap="square" lIns="91425" tIns="45700" rIns="91425" bIns="45700" anchor="t" anchorCtr="0">
            <a:noAutofit/>
          </a:bodyPr>
          <a:lstStyle/>
          <a:p>
            <a:pPr marL="457200" lvl="0" indent="-330200" algn="l" rtl="0">
              <a:lnSpc>
                <a:spcPct val="100000"/>
              </a:lnSpc>
              <a:spcBef>
                <a:spcPts val="400"/>
              </a:spcBef>
              <a:spcAft>
                <a:spcPts val="0"/>
              </a:spcAft>
              <a:buSzPts val="1600"/>
              <a:buChar char="•"/>
            </a:pPr>
            <a:endParaRPr sz="1600"/>
          </a:p>
          <a:p>
            <a:pPr marL="0" lvl="0" indent="0" algn="l" rtl="0">
              <a:lnSpc>
                <a:spcPct val="100000"/>
              </a:lnSpc>
              <a:spcBef>
                <a:spcPts val="0"/>
              </a:spcBef>
              <a:spcAft>
                <a:spcPts val="0"/>
              </a:spcAft>
              <a:buSzPts val="2000"/>
              <a:buNone/>
            </a:pPr>
            <a:endParaRPr sz="1600"/>
          </a:p>
          <a:p>
            <a:pPr marL="0" lvl="0" indent="0" algn="l" rtl="0">
              <a:lnSpc>
                <a:spcPct val="100000"/>
              </a:lnSpc>
              <a:spcBef>
                <a:spcPts val="0"/>
              </a:spcBef>
              <a:spcAft>
                <a:spcPts val="0"/>
              </a:spcAft>
              <a:buSzPts val="2000"/>
              <a:buNone/>
            </a:pPr>
            <a:endParaRPr sz="1600"/>
          </a:p>
          <a:p>
            <a:pPr marL="0" lvl="0" indent="0" algn="l" rtl="0">
              <a:lnSpc>
                <a:spcPct val="115000"/>
              </a:lnSpc>
              <a:spcBef>
                <a:spcPts val="0"/>
              </a:spcBef>
              <a:spcAft>
                <a:spcPts val="0"/>
              </a:spcAft>
              <a:buClr>
                <a:schemeClr val="dk1"/>
              </a:buClr>
              <a:buSzPts val="1100"/>
              <a:buFont typeface="Arial"/>
              <a:buNone/>
            </a:pPr>
            <a:endParaRPr sz="1000">
              <a:solidFill>
                <a:srgbClr val="003366"/>
              </a:solidFill>
            </a:endParaRPr>
          </a:p>
          <a:p>
            <a:pPr marL="0" lvl="0" indent="0" algn="l" rtl="0">
              <a:lnSpc>
                <a:spcPct val="100000"/>
              </a:lnSpc>
              <a:spcBef>
                <a:spcPts val="0"/>
              </a:spcBef>
              <a:spcAft>
                <a:spcPts val="0"/>
              </a:spcAft>
              <a:buSzPts val="2000"/>
              <a:buNone/>
            </a:pPr>
            <a:endParaRPr sz="1600"/>
          </a:p>
        </p:txBody>
      </p:sp>
      <p:sp>
        <p:nvSpPr>
          <p:cNvPr id="135" name="Google Shape;135;g2486fad1d9b_0_554"/>
          <p:cNvSpPr txBox="1">
            <a:spLocks noGrp="1"/>
          </p:cNvSpPr>
          <p:nvPr>
            <p:ph type="subTitle" idx="1"/>
          </p:nvPr>
        </p:nvSpPr>
        <p:spPr>
          <a:xfrm>
            <a:off x="707000" y="1279700"/>
            <a:ext cx="4854900" cy="7542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400"/>
              </a:spcBef>
              <a:spcAft>
                <a:spcPts val="0"/>
              </a:spcAft>
              <a:buSzPts val="2000"/>
              <a:buNone/>
            </a:pPr>
            <a:r>
              <a:rPr lang="en-US"/>
              <a:t>Volunteer Updates</a:t>
            </a:r>
            <a:endParaRPr/>
          </a:p>
        </p:txBody>
      </p:sp>
      <p:sp>
        <p:nvSpPr>
          <p:cNvPr id="136" name="Google Shape;136;g2486fad1d9b_0_554"/>
          <p:cNvSpPr txBox="1">
            <a:spLocks noGrp="1"/>
          </p:cNvSpPr>
          <p:nvPr>
            <p:ph type="subTitle" idx="2"/>
          </p:nvPr>
        </p:nvSpPr>
        <p:spPr>
          <a:xfrm>
            <a:off x="6216975" y="1279700"/>
            <a:ext cx="4854900" cy="7542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400"/>
              </a:spcBef>
              <a:spcAft>
                <a:spcPts val="0"/>
              </a:spcAft>
              <a:buSzPts val="2000"/>
              <a:buNone/>
            </a:pPr>
            <a:r>
              <a:rPr lang="en-US"/>
              <a:t>New/Other Business</a:t>
            </a:r>
            <a:endParaRPr/>
          </a:p>
        </p:txBody>
      </p:sp>
      <p:sp>
        <p:nvSpPr>
          <p:cNvPr id="2" name="TextBox 1">
            <a:extLst>
              <a:ext uri="{FF2B5EF4-FFF2-40B4-BE49-F238E27FC236}">
                <a16:creationId xmlns:a16="http://schemas.microsoft.com/office/drawing/2014/main" id="{DA8B9F69-80D9-AE9E-3A96-5ABDAE11BA3C}"/>
              </a:ext>
            </a:extLst>
          </p:cNvPr>
          <p:cNvSpPr txBox="1"/>
          <p:nvPr/>
        </p:nvSpPr>
        <p:spPr>
          <a:xfrm>
            <a:off x="1481959" y="2379481"/>
            <a:ext cx="7409793" cy="3323987"/>
          </a:xfrm>
          <a:prstGeom prst="rect">
            <a:avLst/>
          </a:prstGeom>
          <a:solidFill>
            <a:schemeClr val="accent1"/>
          </a:solidFill>
        </p:spPr>
        <p:txBody>
          <a:bodyPr wrap="square" rtlCol="0">
            <a:spAutoFit/>
          </a:bodyPr>
          <a:lstStyle/>
          <a:p>
            <a:r>
              <a:rPr lang="en-US" dirty="0">
                <a:effectLst/>
                <a:latin typeface="Helvetica Neue" panose="02000503000000020004" pitchFamily="2" charset="0"/>
              </a:rPr>
              <a:t>Trae - first two days video outperformed other videos, now normal pace, do we still use X given recent news, Yes for now to continue using</a:t>
            </a:r>
          </a:p>
          <a:p>
            <a:br>
              <a:rPr lang="en-US" dirty="0">
                <a:effectLst/>
                <a:latin typeface="Helvetica Neue" panose="02000503000000020004" pitchFamily="2" charset="0"/>
              </a:rPr>
            </a:br>
            <a:endParaRPr lang="en-US" dirty="0">
              <a:effectLst/>
              <a:latin typeface="Helvetica Neue" panose="02000503000000020004" pitchFamily="2" charset="0"/>
            </a:endParaRPr>
          </a:p>
          <a:p>
            <a:r>
              <a:rPr lang="en-US" dirty="0">
                <a:effectLst/>
                <a:latin typeface="Helvetica Neue" panose="02000503000000020004" pitchFamily="2" charset="0"/>
              </a:rPr>
              <a:t>Dawn - Dan and Dawn had email discussion on comms plan, in old days we’d do comms 1 month prior then 2 weeks before, question - week of event what should we do? Dan thinks to watch the numbers, if things are working well and week before things look good then continue normal cadence, days before meeting send follow up rsvp/</a:t>
            </a:r>
            <a:r>
              <a:rPr lang="en-US" dirty="0" err="1">
                <a:effectLst/>
                <a:latin typeface="Helvetica Neue" panose="02000503000000020004" pitchFamily="2" charset="0"/>
              </a:rPr>
              <a:t>unrsvp</a:t>
            </a:r>
            <a:r>
              <a:rPr lang="en-US" dirty="0">
                <a:effectLst/>
                <a:latin typeface="Helvetica Neue" panose="02000503000000020004" pitchFamily="2" charset="0"/>
              </a:rPr>
              <a:t> email, but if demand is needed send another meetup message to </a:t>
            </a:r>
            <a:r>
              <a:rPr lang="en-US" dirty="0" err="1">
                <a:effectLst/>
                <a:latin typeface="Helvetica Neue" panose="02000503000000020004" pitchFamily="2" charset="0"/>
              </a:rPr>
              <a:t>unrsvp</a:t>
            </a:r>
            <a:r>
              <a:rPr lang="en-US" dirty="0">
                <a:effectLst/>
                <a:latin typeface="Helvetica Neue" panose="02000503000000020004" pitchFamily="2" charset="0"/>
              </a:rPr>
              <a:t> members, and do we hit the DL again? But concern from Dawn that we might spam the DL too much, there is overlap with the DL and Meetup to some degree.</a:t>
            </a:r>
          </a:p>
          <a:p>
            <a:br>
              <a:rPr lang="en-US" dirty="0">
                <a:effectLst/>
                <a:latin typeface="Helvetica Neue" panose="02000503000000020004" pitchFamily="2" charset="0"/>
              </a:rPr>
            </a:br>
            <a:endParaRPr lang="en-US" dirty="0">
              <a:effectLst/>
              <a:latin typeface="Helvetica Neue" panose="02000503000000020004" pitchFamily="2" charset="0"/>
            </a:endParaRPr>
          </a:p>
          <a:p>
            <a:r>
              <a:rPr lang="en-US" dirty="0">
                <a:effectLst/>
                <a:latin typeface="Helvetica Neue" panose="02000503000000020004" pitchFamily="2" charset="0"/>
              </a:rPr>
              <a:t>Next meeting is Jan</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g282d0d150c6_0_0"/>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800"/>
              <a:buNone/>
            </a:pPr>
            <a:r>
              <a:rPr lang="en-US"/>
              <a:t>Agenda</a:t>
            </a:r>
            <a:endParaRPr/>
          </a:p>
        </p:txBody>
      </p:sp>
      <p:sp>
        <p:nvSpPr>
          <p:cNvPr id="48" name="Google Shape;48;g282d0d150c6_0_0"/>
          <p:cNvSpPr txBox="1">
            <a:spLocks noGrp="1"/>
          </p:cNvSpPr>
          <p:nvPr>
            <p:ph type="body" idx="1"/>
          </p:nvPr>
        </p:nvSpPr>
        <p:spPr>
          <a:xfrm>
            <a:off x="762000" y="1589700"/>
            <a:ext cx="10707300" cy="4138500"/>
          </a:xfrm>
          <a:prstGeom prst="rect">
            <a:avLst/>
          </a:prstGeom>
          <a:noFill/>
          <a:ln>
            <a:noFill/>
          </a:ln>
        </p:spPr>
        <p:txBody>
          <a:bodyPr spcFirstLastPara="1" wrap="square" lIns="91425" tIns="45700" rIns="91425" bIns="45700" anchor="t" anchorCtr="0">
            <a:noAutofit/>
          </a:bodyPr>
          <a:lstStyle/>
          <a:p>
            <a:pPr marL="457200" lvl="0" indent="-355600" algn="l" rtl="0">
              <a:lnSpc>
                <a:spcPct val="115000"/>
              </a:lnSpc>
              <a:spcBef>
                <a:spcPts val="400"/>
              </a:spcBef>
              <a:spcAft>
                <a:spcPts val="0"/>
              </a:spcAft>
              <a:buSzPts val="2000"/>
              <a:buChar char="•"/>
            </a:pPr>
            <a:r>
              <a:rPr lang="en-US"/>
              <a:t>Review of prior meeting minutes</a:t>
            </a:r>
            <a:endParaRPr/>
          </a:p>
          <a:p>
            <a:pPr marL="457200" lvl="0" indent="-355600" algn="l" rtl="0">
              <a:lnSpc>
                <a:spcPct val="115000"/>
              </a:lnSpc>
              <a:spcBef>
                <a:spcPts val="0"/>
              </a:spcBef>
              <a:spcAft>
                <a:spcPts val="0"/>
              </a:spcAft>
              <a:buSzPts val="2000"/>
              <a:buChar char="•"/>
            </a:pPr>
            <a:r>
              <a:rPr lang="en-US"/>
              <a:t>Officers / Volunteers</a:t>
            </a:r>
            <a:endParaRPr/>
          </a:p>
          <a:p>
            <a:pPr marL="457200" lvl="0" indent="-355600" algn="l" rtl="0">
              <a:lnSpc>
                <a:spcPct val="115000"/>
              </a:lnSpc>
              <a:spcBef>
                <a:spcPts val="0"/>
              </a:spcBef>
              <a:spcAft>
                <a:spcPts val="0"/>
              </a:spcAft>
              <a:buSzPts val="2000"/>
              <a:buChar char="•"/>
            </a:pPr>
            <a:r>
              <a:rPr lang="en-US"/>
              <a:t>Treasurer’s Report</a:t>
            </a:r>
            <a:endParaRPr/>
          </a:p>
          <a:p>
            <a:pPr marL="457200" lvl="0" indent="-355600" algn="l" rtl="0">
              <a:lnSpc>
                <a:spcPct val="115000"/>
              </a:lnSpc>
              <a:spcBef>
                <a:spcPts val="0"/>
              </a:spcBef>
              <a:spcAft>
                <a:spcPts val="0"/>
              </a:spcAft>
              <a:buSzPts val="2000"/>
              <a:buChar char="•"/>
            </a:pPr>
            <a:r>
              <a:rPr lang="en-US"/>
              <a:t>November Event Retrospective</a:t>
            </a:r>
            <a:endParaRPr/>
          </a:p>
          <a:p>
            <a:pPr marL="457200" lvl="0" indent="-355600" algn="l" rtl="0">
              <a:lnSpc>
                <a:spcPct val="115000"/>
              </a:lnSpc>
              <a:spcBef>
                <a:spcPts val="0"/>
              </a:spcBef>
              <a:spcAft>
                <a:spcPts val="0"/>
              </a:spcAft>
              <a:buSzPts val="2000"/>
              <a:buChar char="•"/>
            </a:pPr>
            <a:r>
              <a:rPr lang="en-US"/>
              <a:t>Event Planning</a:t>
            </a:r>
            <a:endParaRPr/>
          </a:p>
          <a:p>
            <a:pPr marL="457200" lvl="0" indent="-355600" algn="l" rtl="0">
              <a:lnSpc>
                <a:spcPct val="115000"/>
              </a:lnSpc>
              <a:spcBef>
                <a:spcPts val="0"/>
              </a:spcBef>
              <a:spcAft>
                <a:spcPts val="0"/>
              </a:spcAft>
              <a:buSzPts val="2000"/>
              <a:buChar char="•"/>
            </a:pPr>
            <a:r>
              <a:rPr lang="en-US"/>
              <a:t>Committee Business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g2486fad1d9b_0_91"/>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Meeting Attendees</a:t>
            </a:r>
            <a:endParaRPr/>
          </a:p>
        </p:txBody>
      </p:sp>
      <p:sp>
        <p:nvSpPr>
          <p:cNvPr id="54" name="Google Shape;54;g2486fad1d9b_0_91"/>
          <p:cNvSpPr txBox="1">
            <a:spLocks noGrp="1"/>
          </p:cNvSpPr>
          <p:nvPr>
            <p:ph type="body" idx="1"/>
          </p:nvPr>
        </p:nvSpPr>
        <p:spPr>
          <a:xfrm>
            <a:off x="762000" y="1589700"/>
            <a:ext cx="10707300" cy="41385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endParaRPr/>
          </a:p>
          <a:p>
            <a:pPr marL="0" lvl="0" indent="0" algn="l" rtl="0">
              <a:lnSpc>
                <a:spcPct val="90000"/>
              </a:lnSpc>
              <a:spcBef>
                <a:spcPts val="1000"/>
              </a:spcBef>
              <a:spcAft>
                <a:spcPts val="0"/>
              </a:spcAft>
              <a:buClr>
                <a:schemeClr val="dk1"/>
              </a:buClr>
              <a:buSzPts val="2800"/>
              <a:buNone/>
            </a:pPr>
            <a:endParaRPr/>
          </a:p>
          <a:p>
            <a:pPr marL="0" lvl="0" indent="0" algn="l" rtl="0">
              <a:lnSpc>
                <a:spcPct val="90000"/>
              </a:lnSpc>
              <a:spcBef>
                <a:spcPts val="1000"/>
              </a:spcBef>
              <a:spcAft>
                <a:spcPts val="0"/>
              </a:spcAft>
              <a:buClr>
                <a:schemeClr val="dk1"/>
              </a:buClr>
              <a:buSzPts val="2800"/>
              <a:buNone/>
            </a:pPr>
            <a:endParaRPr/>
          </a:p>
        </p:txBody>
      </p:sp>
      <p:sp>
        <p:nvSpPr>
          <p:cNvPr id="55" name="Google Shape;55;g2486fad1d9b_0_91"/>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900"/>
              <a:buFont typeface="Arial"/>
              <a:buNone/>
            </a:pPr>
            <a:fld id="{00000000-1234-1234-1234-123412341234}" type="slidenum">
              <a:rPr lang="en-US"/>
              <a:t>3</a:t>
            </a:fld>
            <a:endParaRPr/>
          </a:p>
        </p:txBody>
      </p:sp>
      <p:sp>
        <p:nvSpPr>
          <p:cNvPr id="56" name="Google Shape;56;g2486fad1d9b_0_91"/>
          <p:cNvSpPr txBox="1"/>
          <p:nvPr/>
        </p:nvSpPr>
        <p:spPr>
          <a:xfrm>
            <a:off x="974150" y="1825625"/>
            <a:ext cx="3406200" cy="3786600"/>
          </a:xfrm>
          <a:prstGeom prst="rect">
            <a:avLst/>
          </a:prstGeom>
          <a:noFill/>
          <a:ln>
            <a:noFill/>
          </a:ln>
        </p:spPr>
        <p:txBody>
          <a:bodyPr spcFirstLastPara="1" wrap="square" lIns="91425" tIns="45700" rIns="91425" bIns="45700" anchor="t" anchorCtr="0">
            <a:spAutoFit/>
          </a:bodyPr>
          <a:lstStyle/>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latin typeface="Arial"/>
                <a:ea typeface="Arial"/>
                <a:cs typeface="Arial"/>
                <a:sym typeface="Arial"/>
              </a:rPr>
              <a:t>Michael Fahy</a:t>
            </a:r>
            <a:endParaRPr sz="2400" b="0" i="1" u="none" strike="noStrike" cap="none" dirty="0">
              <a:solidFill>
                <a:srgbClr val="0070C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latin typeface="Arial"/>
                <a:ea typeface="Arial"/>
                <a:cs typeface="Arial"/>
                <a:sym typeface="Arial"/>
              </a:rPr>
              <a:t>Allen </a:t>
            </a:r>
            <a:r>
              <a:rPr lang="en-US" sz="2400" b="0" i="1" u="none" strike="noStrike" cap="none" dirty="0" err="1">
                <a:solidFill>
                  <a:srgbClr val="0070C0"/>
                </a:solidFill>
                <a:latin typeface="Arial"/>
                <a:ea typeface="Arial"/>
                <a:cs typeface="Arial"/>
                <a:sym typeface="Arial"/>
              </a:rPr>
              <a:t>Takatsuka</a:t>
            </a:r>
            <a:endParaRPr sz="14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latin typeface="Arial"/>
                <a:ea typeface="Arial"/>
                <a:cs typeface="Arial"/>
                <a:sym typeface="Arial"/>
              </a:rPr>
              <a:t>Dan Whelan</a:t>
            </a:r>
            <a:endParaRPr sz="14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latin typeface="Arial"/>
                <a:ea typeface="Arial"/>
                <a:cs typeface="Arial"/>
                <a:sym typeface="Arial"/>
              </a:rPr>
              <a:t>Marc Velasco</a:t>
            </a:r>
            <a:endParaRPr sz="14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err="1">
                <a:solidFill>
                  <a:srgbClr val="0070C0"/>
                </a:solidFill>
                <a:highlight>
                  <a:srgbClr val="808080"/>
                </a:highlight>
                <a:latin typeface="Arial"/>
                <a:ea typeface="Arial"/>
                <a:cs typeface="Arial"/>
                <a:sym typeface="Arial"/>
              </a:rPr>
              <a:t>Nilo</a:t>
            </a:r>
            <a:r>
              <a:rPr lang="en-US" sz="2400" b="0" i="1" u="none" strike="sngStrike" cap="none" dirty="0">
                <a:solidFill>
                  <a:srgbClr val="0070C0"/>
                </a:solidFill>
                <a:highlight>
                  <a:srgbClr val="808080"/>
                </a:highlight>
                <a:latin typeface="Arial"/>
                <a:ea typeface="Arial"/>
                <a:cs typeface="Arial"/>
                <a:sym typeface="Arial"/>
              </a:rPr>
              <a:t> </a:t>
            </a:r>
            <a:r>
              <a:rPr lang="en-US" sz="2400" b="0" i="1" u="none" strike="sngStrike" cap="none" dirty="0" err="1">
                <a:solidFill>
                  <a:srgbClr val="0070C0"/>
                </a:solidFill>
                <a:highlight>
                  <a:srgbClr val="808080"/>
                </a:highlight>
                <a:latin typeface="Arial"/>
                <a:ea typeface="Arial"/>
                <a:cs typeface="Arial"/>
                <a:sym typeface="Arial"/>
              </a:rPr>
              <a:t>Niccolai</a:t>
            </a:r>
            <a:endParaRPr sz="2400" b="0" i="1" u="none" strike="sngStrike" cap="none" dirty="0">
              <a:solidFill>
                <a:srgbClr val="0070C0"/>
              </a:solidFill>
              <a:highlight>
                <a:srgbClr val="80808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highlight>
                  <a:srgbClr val="808080"/>
                </a:highlight>
                <a:latin typeface="Arial"/>
                <a:ea typeface="Arial"/>
                <a:cs typeface="Arial"/>
                <a:sym typeface="Arial"/>
              </a:rPr>
              <a:t>Winsor Brown</a:t>
            </a:r>
            <a:endParaRPr sz="1400" b="0" i="0" u="none" strike="sngStrike" cap="none" dirty="0">
              <a:solidFill>
                <a:srgbClr val="000000"/>
              </a:solidFill>
              <a:highlight>
                <a:srgbClr val="80808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highlight>
                  <a:srgbClr val="808080"/>
                </a:highlight>
                <a:latin typeface="Arial"/>
                <a:ea typeface="Arial"/>
                <a:cs typeface="Arial"/>
                <a:sym typeface="Arial"/>
              </a:rPr>
              <a:t>Hassan Shah</a:t>
            </a:r>
            <a:endParaRPr sz="1400" b="0" i="0" u="none" strike="sngStrike" cap="none" dirty="0">
              <a:solidFill>
                <a:srgbClr val="0070C0"/>
              </a:solidFill>
              <a:highlight>
                <a:srgbClr val="80808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highlight>
                  <a:srgbClr val="808080"/>
                </a:highlight>
                <a:latin typeface="Arial"/>
                <a:ea typeface="Arial"/>
                <a:cs typeface="Arial"/>
                <a:sym typeface="Arial"/>
              </a:rPr>
              <a:t>Ansel Teng</a:t>
            </a:r>
            <a:endParaRPr sz="2400" b="0" i="1" u="none" strike="sngStrike" cap="none" dirty="0">
              <a:solidFill>
                <a:srgbClr val="0070C0"/>
              </a:solidFill>
              <a:highlight>
                <a:srgbClr val="80808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highlight>
                  <a:srgbClr val="808080"/>
                </a:highlight>
                <a:latin typeface="Arial"/>
                <a:ea typeface="Arial"/>
                <a:cs typeface="Arial"/>
                <a:sym typeface="Arial"/>
              </a:rPr>
              <a:t>Don Choi</a:t>
            </a:r>
            <a:endParaRPr sz="1400" b="0" i="0" u="none" strike="sngStrike" cap="none" dirty="0">
              <a:solidFill>
                <a:srgbClr val="0070C0"/>
              </a:solidFill>
              <a:highlight>
                <a:srgbClr val="80808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latin typeface="Arial"/>
                <a:ea typeface="Arial"/>
                <a:cs typeface="Arial"/>
                <a:sym typeface="Arial"/>
              </a:rPr>
              <a:t>Trae Palmer</a:t>
            </a:r>
            <a:endParaRPr sz="2400" b="0" i="1" u="none" strike="noStrike" cap="none" dirty="0">
              <a:solidFill>
                <a:srgbClr val="0070C0"/>
              </a:solidFill>
              <a:latin typeface="Arial"/>
              <a:ea typeface="Arial"/>
              <a:cs typeface="Arial"/>
              <a:sym typeface="Arial"/>
            </a:endParaRPr>
          </a:p>
        </p:txBody>
      </p:sp>
      <p:sp>
        <p:nvSpPr>
          <p:cNvPr id="57" name="Google Shape;57;g2486fad1d9b_0_91"/>
          <p:cNvSpPr txBox="1"/>
          <p:nvPr/>
        </p:nvSpPr>
        <p:spPr>
          <a:xfrm>
            <a:off x="5729375" y="1825625"/>
            <a:ext cx="3406200" cy="3047700"/>
          </a:xfrm>
          <a:prstGeom prst="rect">
            <a:avLst/>
          </a:prstGeom>
          <a:noFill/>
          <a:ln>
            <a:noFill/>
          </a:ln>
        </p:spPr>
        <p:txBody>
          <a:bodyPr spcFirstLastPara="1" wrap="square" lIns="91425" tIns="45700" rIns="91425" bIns="45700" anchor="t" anchorCtr="0">
            <a:spAutoFit/>
          </a:bodyPr>
          <a:lstStyle/>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highlight>
                  <a:srgbClr val="808080"/>
                </a:highlight>
                <a:latin typeface="Arial"/>
                <a:ea typeface="Arial"/>
                <a:cs typeface="Arial"/>
                <a:sym typeface="Arial"/>
              </a:rPr>
              <a:t>Raman </a:t>
            </a:r>
            <a:r>
              <a:rPr lang="en-US" sz="2400" b="0" i="1" u="none" strike="sngStrike" cap="none" dirty="0" err="1">
                <a:solidFill>
                  <a:srgbClr val="0070C0"/>
                </a:solidFill>
                <a:highlight>
                  <a:srgbClr val="808080"/>
                </a:highlight>
                <a:latin typeface="Arial"/>
                <a:ea typeface="Arial"/>
                <a:cs typeface="Arial"/>
                <a:sym typeface="Arial"/>
              </a:rPr>
              <a:t>Rajan</a:t>
            </a:r>
            <a:endParaRPr sz="1400" b="0" i="0" u="none" strike="sngStrike" cap="none" dirty="0">
              <a:solidFill>
                <a:srgbClr val="000000"/>
              </a:solidFill>
              <a:highlight>
                <a:srgbClr val="80808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highlight>
                  <a:srgbClr val="808080"/>
                </a:highlight>
                <a:latin typeface="Arial"/>
                <a:ea typeface="Arial"/>
                <a:cs typeface="Arial"/>
                <a:sym typeface="Arial"/>
              </a:rPr>
              <a:t>Shirley Tseng</a:t>
            </a:r>
            <a:endParaRPr sz="1400" b="0" i="0" u="none" strike="sngStrike" cap="none" dirty="0">
              <a:solidFill>
                <a:srgbClr val="000000"/>
              </a:solidFill>
              <a:highlight>
                <a:srgbClr val="80808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highlight>
                  <a:srgbClr val="808080"/>
                </a:highlight>
                <a:latin typeface="Arial"/>
                <a:ea typeface="Arial"/>
                <a:cs typeface="Arial"/>
                <a:sym typeface="Arial"/>
              </a:rPr>
              <a:t>Cynthia </a:t>
            </a:r>
            <a:r>
              <a:rPr lang="en-US" sz="2400" b="0" i="1" u="none" strike="sngStrike" cap="none" dirty="0" err="1">
                <a:solidFill>
                  <a:srgbClr val="0070C0"/>
                </a:solidFill>
                <a:highlight>
                  <a:srgbClr val="808080"/>
                </a:highlight>
                <a:latin typeface="Arial"/>
                <a:ea typeface="Arial"/>
                <a:cs typeface="Arial"/>
                <a:sym typeface="Arial"/>
              </a:rPr>
              <a:t>Kirkeby</a:t>
            </a:r>
            <a:endParaRPr sz="1400" b="0" i="0" u="none" strike="sngStrike" cap="none" dirty="0">
              <a:solidFill>
                <a:srgbClr val="000000"/>
              </a:solidFill>
              <a:highlight>
                <a:srgbClr val="80808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err="1">
                <a:solidFill>
                  <a:srgbClr val="0070C0"/>
                </a:solidFill>
                <a:latin typeface="Arial"/>
                <a:ea typeface="Arial"/>
                <a:cs typeface="Arial"/>
                <a:sym typeface="Arial"/>
              </a:rPr>
              <a:t>Farhad</a:t>
            </a:r>
            <a:r>
              <a:rPr lang="en-US" sz="2400" b="0" i="1" u="none" strike="noStrike" cap="none" dirty="0">
                <a:solidFill>
                  <a:srgbClr val="0070C0"/>
                </a:solidFill>
                <a:latin typeface="Arial"/>
                <a:ea typeface="Arial"/>
                <a:cs typeface="Arial"/>
                <a:sym typeface="Arial"/>
              </a:rPr>
              <a:t> </a:t>
            </a:r>
            <a:r>
              <a:rPr lang="en-US" sz="2400" b="0" i="1" u="none" strike="noStrike" cap="none" dirty="0" err="1">
                <a:solidFill>
                  <a:srgbClr val="0070C0"/>
                </a:solidFill>
                <a:latin typeface="Arial"/>
                <a:ea typeface="Arial"/>
                <a:cs typeface="Arial"/>
                <a:sym typeface="Arial"/>
              </a:rPr>
              <a:t>Mafie</a:t>
            </a:r>
            <a:endParaRPr sz="14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highlight>
                  <a:srgbClr val="808080"/>
                </a:highlight>
                <a:latin typeface="Arial"/>
                <a:ea typeface="Arial"/>
                <a:cs typeface="Arial"/>
                <a:sym typeface="Arial"/>
              </a:rPr>
              <a:t>Jared Miller</a:t>
            </a:r>
            <a:endParaRPr sz="1400" b="0" i="1" u="none" strike="sngStrike" cap="none" dirty="0">
              <a:solidFill>
                <a:srgbClr val="000000"/>
              </a:solidFill>
              <a:highlight>
                <a:srgbClr val="80808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highlight>
                  <a:srgbClr val="808080"/>
                </a:highlight>
                <a:latin typeface="Arial"/>
                <a:ea typeface="Arial"/>
                <a:cs typeface="Arial"/>
                <a:sym typeface="Arial"/>
              </a:rPr>
              <a:t>Kenneth Aguilar</a:t>
            </a:r>
            <a:endParaRPr sz="1400" b="0" i="1" u="none" strike="sngStrike" cap="none" dirty="0">
              <a:solidFill>
                <a:srgbClr val="000000"/>
              </a:solidFill>
              <a:highlight>
                <a:srgbClr val="80808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latin typeface="Arial"/>
                <a:ea typeface="Arial"/>
                <a:cs typeface="Arial"/>
                <a:sym typeface="Arial"/>
              </a:rPr>
              <a:t>Dawn Childs</a:t>
            </a:r>
            <a:endParaRPr sz="14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latin typeface="Arial"/>
                <a:ea typeface="Arial"/>
                <a:cs typeface="Arial"/>
                <a:sym typeface="Arial"/>
              </a:rPr>
              <a:t>Taylor Noh</a:t>
            </a:r>
            <a:endParaRPr sz="2400" b="0" i="1" u="none" strike="noStrike" cap="none" dirty="0">
              <a:solidFill>
                <a:srgbClr val="0070C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g2486fad1d9b_0_346"/>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Motions</a:t>
            </a:r>
            <a:endParaRPr/>
          </a:p>
        </p:txBody>
      </p:sp>
      <p:sp>
        <p:nvSpPr>
          <p:cNvPr id="63" name="Google Shape;63;g2486fad1d9b_0_346"/>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900"/>
              <a:buFont typeface="Arial"/>
              <a:buNone/>
            </a:pPr>
            <a:fld id="{00000000-1234-1234-1234-123412341234}" type="slidenum">
              <a:rPr lang="en-US"/>
              <a:t>4</a:t>
            </a:fld>
            <a:endParaRPr/>
          </a:p>
        </p:txBody>
      </p:sp>
      <p:graphicFrame>
        <p:nvGraphicFramePr>
          <p:cNvPr id="64" name="Google Shape;64;g2486fad1d9b_0_346"/>
          <p:cNvGraphicFramePr/>
          <p:nvPr>
            <p:extLst>
              <p:ext uri="{D42A27DB-BD31-4B8C-83A1-F6EECF244321}">
                <p14:modId xmlns:p14="http://schemas.microsoft.com/office/powerpoint/2010/main" val="5114314"/>
              </p:ext>
            </p:extLst>
          </p:nvPr>
        </p:nvGraphicFramePr>
        <p:xfrm>
          <a:off x="971742" y="1702640"/>
          <a:ext cx="9263500" cy="2311125"/>
        </p:xfrm>
        <a:graphic>
          <a:graphicData uri="http://schemas.openxmlformats.org/drawingml/2006/table">
            <a:tbl>
              <a:tblPr firstRow="1" bandRow="1">
                <a:noFill/>
                <a:tableStyleId>{7DF225CC-C56B-4D00-82E0-B31EE82224CC}</a:tableStyleId>
              </a:tblPr>
              <a:tblGrid>
                <a:gridCol w="53788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460500">
                  <a:extLst>
                    <a:ext uri="{9D8B030D-6E8A-4147-A177-3AD203B41FA5}">
                      <a16:colId xmlns:a16="http://schemas.microsoft.com/office/drawing/2014/main" val="20002"/>
                    </a:ext>
                  </a:extLst>
                </a:gridCol>
                <a:gridCol w="1128800">
                  <a:extLst>
                    <a:ext uri="{9D8B030D-6E8A-4147-A177-3AD203B41FA5}">
                      <a16:colId xmlns:a16="http://schemas.microsoft.com/office/drawing/2014/main" val="20003"/>
                    </a:ext>
                  </a:extLst>
                </a:gridCol>
              </a:tblGrid>
              <a:tr h="46222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Motion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B1BB1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Moved By</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B1BB1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Seconded By</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B1BB1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Status</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B1BB1D"/>
                    </a:solidFill>
                  </a:tcPr>
                </a:tc>
                <a:extLst>
                  <a:ext uri="{0D108BD9-81ED-4DB2-BD59-A6C34878D82A}">
                    <a16:rowId xmlns:a16="http://schemas.microsoft.com/office/drawing/2014/main" val="10000"/>
                  </a:ext>
                </a:extLst>
              </a:tr>
              <a:tr h="462225">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solidFill>
                            <a:schemeClr val="dk1"/>
                          </a:solidFill>
                        </a:rPr>
                        <a:t>Approve </a:t>
                      </a:r>
                      <a:r>
                        <a:rPr lang="en-US" sz="1800"/>
                        <a:t>October</a:t>
                      </a:r>
                      <a:r>
                        <a:rPr lang="en-US" sz="1800" u="none" strike="noStrike" cap="none">
                          <a:solidFill>
                            <a:schemeClr val="dk1"/>
                          </a:solidFill>
                        </a:rPr>
                        <a:t> Executive Committee minutes</a:t>
                      </a:r>
                      <a:endParaRPr sz="1800" u="none" strike="noStrike" cap="none">
                        <a:solidFill>
                          <a:schemeClr val="dk1"/>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Michael Fahy</a:t>
                      </a:r>
                      <a:endParaRPr sz="14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err="1"/>
                        <a:t>Farhad</a:t>
                      </a:r>
                      <a:r>
                        <a:rPr lang="en-US" sz="1400" u="none" strike="noStrike" cap="none" dirty="0"/>
                        <a:t> </a:t>
                      </a:r>
                      <a:r>
                        <a:rPr lang="en-US" sz="1400" u="none" strike="noStrike" cap="none" dirty="0" err="1"/>
                        <a:t>Mafie</a:t>
                      </a:r>
                      <a:endParaRPr sz="14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1"/>
                  </a:ext>
                </a:extLst>
              </a:tr>
              <a:tr h="462225">
                <a:tc>
                  <a:txBody>
                    <a:bodyPr/>
                    <a:lstStyle/>
                    <a:p>
                      <a:pPr marL="0" marR="0" lvl="0" indent="0" algn="l" rtl="0">
                        <a:lnSpc>
                          <a:spcPct val="100000"/>
                        </a:lnSpc>
                        <a:spcBef>
                          <a:spcPts val="0"/>
                        </a:spcBef>
                        <a:spcAft>
                          <a:spcPts val="0"/>
                        </a:spcAft>
                        <a:buClr>
                          <a:schemeClr val="dk1"/>
                        </a:buClr>
                        <a:buSzPts val="1800"/>
                        <a:buFont typeface="Arial"/>
                        <a:buNone/>
                      </a:pPr>
                      <a:endParaRPr sz="1800" u="none" strike="noStrike" cap="none">
                        <a:solidFill>
                          <a:schemeClr val="dk1"/>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400" b="0" i="0" u="none" strike="noStrike" cap="none">
                        <a:solidFill>
                          <a:schemeClr val="dk1"/>
                        </a:solidFill>
                        <a:latin typeface="Arial"/>
                        <a:ea typeface="Arial"/>
                        <a:cs typeface="Arial"/>
                        <a:sym typeface="Aria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400" b="0" i="0" u="none" strike="noStrike" cap="none">
                        <a:solidFill>
                          <a:schemeClr val="dk1"/>
                        </a:solidFill>
                        <a:latin typeface="Arial"/>
                        <a:ea typeface="Arial"/>
                        <a:cs typeface="Arial"/>
                        <a:sym typeface="Aria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400" b="0" i="0" u="none" strike="noStrike" cap="none">
                        <a:solidFill>
                          <a:schemeClr val="dk1"/>
                        </a:solidFill>
                        <a:latin typeface="Arial"/>
                        <a:ea typeface="Arial"/>
                        <a:cs typeface="Arial"/>
                        <a:sym typeface="Aria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2"/>
                  </a:ext>
                </a:extLst>
              </a:tr>
              <a:tr h="462225">
                <a:tc>
                  <a:txBody>
                    <a:bodyPr/>
                    <a:lstStyle/>
                    <a:p>
                      <a:pPr marL="0" marR="0" lvl="0" indent="0" algn="l" rtl="0">
                        <a:lnSpc>
                          <a:spcPct val="100000"/>
                        </a:lnSpc>
                        <a:spcBef>
                          <a:spcPts val="0"/>
                        </a:spcBef>
                        <a:spcAft>
                          <a:spcPts val="0"/>
                        </a:spcAft>
                        <a:buClr>
                          <a:schemeClr val="dk1"/>
                        </a:buClr>
                        <a:buSzPts val="1800"/>
                        <a:buFont typeface="Arial"/>
                        <a:buNone/>
                      </a:pPr>
                      <a:endParaRPr sz="1800" u="none" strike="noStrike" cap="none">
                        <a:solidFill>
                          <a:schemeClr val="dk1"/>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3"/>
                  </a:ext>
                </a:extLst>
              </a:tr>
              <a:tr h="462225">
                <a:tc>
                  <a:txBody>
                    <a:bodyPr/>
                    <a:lstStyle/>
                    <a:p>
                      <a:pPr marL="0" marR="0" lvl="0" indent="0" algn="l" rtl="0">
                        <a:lnSpc>
                          <a:spcPct val="100000"/>
                        </a:lnSpc>
                        <a:spcBef>
                          <a:spcPts val="0"/>
                        </a:spcBef>
                        <a:spcAft>
                          <a:spcPts val="0"/>
                        </a:spcAft>
                        <a:buClr>
                          <a:schemeClr val="dk1"/>
                        </a:buClr>
                        <a:buSzPts val="1800"/>
                        <a:buFont typeface="Arial"/>
                        <a:buNone/>
                      </a:pPr>
                      <a:endParaRPr sz="1800" u="none" strike="noStrike" cap="none">
                        <a:solidFill>
                          <a:schemeClr val="dk1"/>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dirty="0">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g2486fad1d9b_0_352"/>
          <p:cNvSpPr txBox="1">
            <a:spLocks noGrp="1"/>
          </p:cNvSpPr>
          <p:nvPr>
            <p:ph type="title"/>
          </p:nvPr>
        </p:nvSpPr>
        <p:spPr>
          <a:xfrm>
            <a:off x="838200" y="365125"/>
            <a:ext cx="10515600" cy="9072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Officers</a:t>
            </a:r>
            <a:endParaRPr/>
          </a:p>
        </p:txBody>
      </p:sp>
      <p:graphicFrame>
        <p:nvGraphicFramePr>
          <p:cNvPr id="70" name="Google Shape;70;g2486fad1d9b_0_352"/>
          <p:cNvGraphicFramePr/>
          <p:nvPr/>
        </p:nvGraphicFramePr>
        <p:xfrm>
          <a:off x="838209" y="1456533"/>
          <a:ext cx="8280100" cy="3447095"/>
        </p:xfrm>
        <a:graphic>
          <a:graphicData uri="http://schemas.openxmlformats.org/drawingml/2006/table">
            <a:tbl>
              <a:tblPr firstRow="1" bandRow="1">
                <a:noFill/>
                <a:tableStyleId>{7DF225CC-C56B-4D00-82E0-B31EE82224CC}</a:tableStyleId>
              </a:tblPr>
              <a:tblGrid>
                <a:gridCol w="3339550">
                  <a:extLst>
                    <a:ext uri="{9D8B030D-6E8A-4147-A177-3AD203B41FA5}">
                      <a16:colId xmlns:a16="http://schemas.microsoft.com/office/drawing/2014/main" val="20000"/>
                    </a:ext>
                  </a:extLst>
                </a:gridCol>
                <a:gridCol w="4940550">
                  <a:extLst>
                    <a:ext uri="{9D8B030D-6E8A-4147-A177-3AD203B41FA5}">
                      <a16:colId xmlns:a16="http://schemas.microsoft.com/office/drawing/2014/main" val="20001"/>
                    </a:ext>
                  </a:extLst>
                </a:gridCol>
              </a:tblGrid>
              <a:tr h="32562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Position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781C7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Volunteer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781C7D"/>
                    </a:solidFill>
                  </a:tcPr>
                </a:tc>
                <a:extLst>
                  <a:ext uri="{0D108BD9-81ED-4DB2-BD59-A6C34878D82A}">
                    <a16:rowId xmlns:a16="http://schemas.microsoft.com/office/drawing/2014/main" val="10000"/>
                  </a:ext>
                </a:extLst>
              </a:tr>
              <a:tr h="41147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Chair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Allen Takatsuka</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1"/>
                  </a:ext>
                </a:extLst>
              </a:tr>
              <a:tr h="41147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Vice-Chair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Daniel Whelan Ph.D.</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2"/>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Treasurer</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Michael Fahy Ph.D.</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3"/>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Secretary</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Marc Velasco</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4"/>
                  </a:ext>
                </a:extLst>
              </a:tr>
              <a:tr h="404125">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Communications</a:t>
                      </a:r>
                      <a:endParaRPr sz="1800" b="0" i="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Dawn Childs</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5"/>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Webmaster</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Marc Velasco</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6"/>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SIGAI-OC Liaison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Ansel Teng Ph.D.</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7"/>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Membership Chair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Farhad Mafie</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g2486fad1d9b_0_357"/>
          <p:cNvSpPr txBox="1">
            <a:spLocks noGrp="1"/>
          </p:cNvSpPr>
          <p:nvPr>
            <p:ph type="title"/>
          </p:nvPr>
        </p:nvSpPr>
        <p:spPr>
          <a:xfrm>
            <a:off x="838200" y="365125"/>
            <a:ext cx="10515600" cy="9072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Officers (cont’d)</a:t>
            </a:r>
            <a:endParaRPr/>
          </a:p>
        </p:txBody>
      </p:sp>
      <p:graphicFrame>
        <p:nvGraphicFramePr>
          <p:cNvPr id="76" name="Google Shape;76;g2486fad1d9b_0_357"/>
          <p:cNvGraphicFramePr/>
          <p:nvPr/>
        </p:nvGraphicFramePr>
        <p:xfrm>
          <a:off x="838209" y="1456533"/>
          <a:ext cx="3000000" cy="3000000"/>
        </p:xfrm>
        <a:graphic>
          <a:graphicData uri="http://schemas.openxmlformats.org/drawingml/2006/table">
            <a:tbl>
              <a:tblPr firstRow="1" bandRow="1">
                <a:noFill/>
                <a:tableStyleId>{7DF225CC-C56B-4D00-82E0-B31EE82224CC}</a:tableStyleId>
              </a:tblPr>
              <a:tblGrid>
                <a:gridCol w="3339550">
                  <a:extLst>
                    <a:ext uri="{9D8B030D-6E8A-4147-A177-3AD203B41FA5}">
                      <a16:colId xmlns:a16="http://schemas.microsoft.com/office/drawing/2014/main" val="20000"/>
                    </a:ext>
                  </a:extLst>
                </a:gridCol>
                <a:gridCol w="4940550">
                  <a:extLst>
                    <a:ext uri="{9D8B030D-6E8A-4147-A177-3AD203B41FA5}">
                      <a16:colId xmlns:a16="http://schemas.microsoft.com/office/drawing/2014/main" val="20001"/>
                    </a:ext>
                  </a:extLst>
                </a:gridCol>
              </a:tblGrid>
              <a:tr h="32562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Position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781C7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Volunteer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781C7D"/>
                    </a:solidFill>
                  </a:tcPr>
                </a:tc>
                <a:extLst>
                  <a:ext uri="{0D108BD9-81ED-4DB2-BD59-A6C34878D82A}">
                    <a16:rowId xmlns:a16="http://schemas.microsoft.com/office/drawing/2014/main" val="10000"/>
                  </a:ext>
                </a:extLst>
              </a:tr>
              <a:tr h="41147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University Liaison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Michael Fahy Ph.D.</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1"/>
                  </a:ext>
                </a:extLst>
              </a:tr>
              <a:tr h="411475">
                <a:tc>
                  <a:txBody>
                    <a:bodyPr/>
                    <a:lstStyle/>
                    <a:p>
                      <a:pPr marL="0" marR="0" lvl="0" indent="0" algn="l" rtl="0">
                        <a:lnSpc>
                          <a:spcPct val="100000"/>
                        </a:lnSpc>
                        <a:spcBef>
                          <a:spcPts val="0"/>
                        </a:spcBef>
                        <a:spcAft>
                          <a:spcPts val="0"/>
                        </a:spcAft>
                        <a:buClr>
                          <a:srgbClr val="000000"/>
                        </a:buClr>
                        <a:buSzPts val="1800"/>
                        <a:buFont typeface="Arial"/>
                        <a:buNone/>
                      </a:pPr>
                      <a:r>
                        <a:rPr lang="en-US" sz="1800" b="0" u="none" strike="noStrike" cap="none"/>
                        <a:t>Program Speaker Coordinators</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Raman Rajan, Farhad Mafie</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2"/>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b="0" u="none" strike="noStrike" cap="none"/>
                        <a:t>Program Video Coordinator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Trae Palmer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3"/>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Social Media Committee</a:t>
                      </a:r>
                      <a:endParaRPr sz="1800" b="0" i="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Don Choi, Cynthia Kirkeby, Trae Palmer</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4"/>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Membership Committee</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Open</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5"/>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Hospitality</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Taylor Noh</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6"/>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Fundraising Coordinator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Jared Miller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7"/>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Members at Large</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A. Winsor Brown, Shirley Tseng</a:t>
                      </a:r>
                      <a:r>
                        <a:rPr lang="en-US" sz="1800" b="0" u="none" strike="noStrike" cap="none">
                          <a:solidFill>
                            <a:schemeClr val="dk1"/>
                          </a:solidFill>
                        </a:rPr>
                        <a:t>, Nilo Niccolai Ph.D. </a:t>
                      </a:r>
                      <a:endParaRPr sz="1800" b="0" i="0" u="none" strike="noStrike" cap="none">
                        <a:solidFill>
                          <a:schemeClr val="dk1"/>
                        </a:solidFill>
                        <a:latin typeface="Calibri"/>
                        <a:ea typeface="Calibri"/>
                        <a:cs typeface="Calibri"/>
                        <a:sym typeface="Calibri"/>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g29dff34b15b_0_0"/>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1620"/>
              <a:buNone/>
            </a:pPr>
            <a:r>
              <a:rPr lang="en-US" sz="3400"/>
              <a:t>Treasurer’s Report EOM October 2023</a:t>
            </a:r>
            <a:endParaRPr sz="3400"/>
          </a:p>
        </p:txBody>
      </p:sp>
      <p:sp>
        <p:nvSpPr>
          <p:cNvPr id="83" name="Google Shape;83;g29dff34b15b_0_0"/>
          <p:cNvSpPr txBox="1">
            <a:spLocks noGrp="1"/>
          </p:cNvSpPr>
          <p:nvPr>
            <p:ph type="body" idx="1"/>
          </p:nvPr>
        </p:nvSpPr>
        <p:spPr>
          <a:xfrm>
            <a:off x="630382" y="1901764"/>
            <a:ext cx="10515600" cy="39267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1000"/>
              </a:spcBef>
              <a:spcAft>
                <a:spcPts val="0"/>
              </a:spcAft>
              <a:buSzPts val="2571"/>
              <a:buNone/>
            </a:pPr>
            <a:endParaRPr/>
          </a:p>
          <a:p>
            <a:pPr marL="0" lvl="0" indent="0" algn="l" rtl="0">
              <a:lnSpc>
                <a:spcPct val="90000"/>
              </a:lnSpc>
              <a:spcBef>
                <a:spcPts val="1000"/>
              </a:spcBef>
              <a:spcAft>
                <a:spcPts val="0"/>
              </a:spcAft>
              <a:buSzPts val="2571"/>
              <a:buNone/>
            </a:pPr>
            <a:endParaRPr/>
          </a:p>
        </p:txBody>
      </p:sp>
      <p:sp>
        <p:nvSpPr>
          <p:cNvPr id="84" name="Google Shape;84;g29dff34b15b_0_0"/>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t>7</a:t>
            </a:fld>
            <a:endParaRPr/>
          </a:p>
        </p:txBody>
      </p:sp>
      <p:graphicFrame>
        <p:nvGraphicFramePr>
          <p:cNvPr id="85" name="Google Shape;85;g29dff34b15b_0_0"/>
          <p:cNvGraphicFramePr/>
          <p:nvPr/>
        </p:nvGraphicFramePr>
        <p:xfrm>
          <a:off x="838199" y="2131060"/>
          <a:ext cx="10051500" cy="3571320"/>
        </p:xfrm>
        <a:graphic>
          <a:graphicData uri="http://schemas.openxmlformats.org/drawingml/2006/table">
            <a:tbl>
              <a:tblPr firstRow="1" bandRow="1">
                <a:noFill/>
                <a:tableStyleId>{7DF225CC-C56B-4D00-82E0-B31EE82224CC}</a:tableStyleId>
              </a:tblPr>
              <a:tblGrid>
                <a:gridCol w="3350500">
                  <a:extLst>
                    <a:ext uri="{9D8B030D-6E8A-4147-A177-3AD203B41FA5}">
                      <a16:colId xmlns:a16="http://schemas.microsoft.com/office/drawing/2014/main" val="20000"/>
                    </a:ext>
                  </a:extLst>
                </a:gridCol>
                <a:gridCol w="2541300">
                  <a:extLst>
                    <a:ext uri="{9D8B030D-6E8A-4147-A177-3AD203B41FA5}">
                      <a16:colId xmlns:a16="http://schemas.microsoft.com/office/drawing/2014/main" val="20001"/>
                    </a:ext>
                  </a:extLst>
                </a:gridCol>
                <a:gridCol w="4159700">
                  <a:extLst>
                    <a:ext uri="{9D8B030D-6E8A-4147-A177-3AD203B41FA5}">
                      <a16:colId xmlns:a16="http://schemas.microsoft.com/office/drawing/2014/main" val="20002"/>
                    </a:ext>
                  </a:extLst>
                </a:gridCol>
              </a:tblGrid>
              <a:tr h="370850">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lnSpc>
                          <a:spcPct val="100000"/>
                        </a:lnSpc>
                        <a:spcBef>
                          <a:spcPts val="0"/>
                        </a:spcBef>
                        <a:spcAft>
                          <a:spcPts val="0"/>
                        </a:spcAft>
                        <a:buNone/>
                      </a:pPr>
                      <a:r>
                        <a:rPr lang="en-US" sz="2400" u="none" strike="noStrike" cap="none"/>
                        <a:t>Beginning Balance</a:t>
                      </a:r>
                      <a:endParaRPr/>
                    </a:p>
                  </a:txBody>
                  <a:tcPr marL="91450" marR="91450" marT="45725" marB="45725"/>
                </a:tc>
                <a:tc>
                  <a:txBody>
                    <a:bodyPr/>
                    <a:lstStyle/>
                    <a:p>
                      <a:pPr marL="0" marR="0" lvl="0" indent="0" algn="r" rtl="0">
                        <a:lnSpc>
                          <a:spcPct val="100000"/>
                        </a:lnSpc>
                        <a:spcBef>
                          <a:spcPts val="0"/>
                        </a:spcBef>
                        <a:spcAft>
                          <a:spcPts val="0"/>
                        </a:spcAft>
                        <a:buClr>
                          <a:srgbClr val="000000"/>
                        </a:buClr>
                        <a:buSzPts val="2400"/>
                        <a:buFont typeface="Arial"/>
                        <a:buNone/>
                      </a:pPr>
                      <a:r>
                        <a:rPr lang="en-US" sz="2400" u="none" strike="noStrike" cap="none"/>
                        <a:t>$7,522.66</a:t>
                      </a:r>
                      <a:endParaRPr/>
                    </a:p>
                  </a:txBody>
                  <a:tcPr marL="91450" marR="91450" marT="45725" marB="45725"/>
                </a:tc>
                <a:tc>
                  <a:txBody>
                    <a:bodyPr/>
                    <a:lstStyle/>
                    <a:p>
                      <a:pPr marL="0" marR="0" lvl="0" indent="0" algn="ctr" rtl="0">
                        <a:lnSpc>
                          <a:spcPct val="100000"/>
                        </a:lnSpc>
                        <a:spcBef>
                          <a:spcPts val="0"/>
                        </a:spcBef>
                        <a:spcAft>
                          <a:spcPts val="0"/>
                        </a:spcAft>
                        <a:buNone/>
                      </a:pPr>
                      <a:r>
                        <a:rPr lang="en-US" sz="2400" u="none" strike="noStrike" cap="none"/>
                        <a:t>8/31/23</a:t>
                      </a:r>
                      <a:endParaRPr/>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lnSpc>
                          <a:spcPct val="100000"/>
                        </a:lnSpc>
                        <a:spcBef>
                          <a:spcPts val="0"/>
                        </a:spcBef>
                        <a:spcAft>
                          <a:spcPts val="0"/>
                        </a:spcAft>
                        <a:buNone/>
                      </a:pPr>
                      <a:r>
                        <a:rPr lang="en-US" sz="2400" u="none" strike="noStrike" cap="none"/>
                        <a:t>Deposits</a:t>
                      </a:r>
                      <a:endParaRPr/>
                    </a:p>
                  </a:txBody>
                  <a:tcPr marL="91450" marR="91450" marT="45725" marB="45725"/>
                </a:tc>
                <a:tc>
                  <a:txBody>
                    <a:bodyPr/>
                    <a:lstStyle/>
                    <a:p>
                      <a:pPr marL="0" marR="0" lvl="0" indent="0" algn="r" rtl="0">
                        <a:lnSpc>
                          <a:spcPct val="100000"/>
                        </a:lnSpc>
                        <a:spcBef>
                          <a:spcPts val="0"/>
                        </a:spcBef>
                        <a:spcAft>
                          <a:spcPts val="0"/>
                        </a:spcAft>
                        <a:buNone/>
                      </a:pPr>
                      <a:r>
                        <a:rPr lang="en-US" sz="2400" u="none" strike="noStrike" cap="none"/>
                        <a:t>$0.00</a:t>
                      </a:r>
                      <a:endParaRPr/>
                    </a:p>
                  </a:txBody>
                  <a:tcPr marL="91450" marR="91450" marT="45725" marB="45725"/>
                </a:tc>
                <a:tc>
                  <a:txBody>
                    <a:bodyPr/>
                    <a:lstStyle/>
                    <a:p>
                      <a:pPr marL="0" marR="0" lvl="0" indent="0" algn="ctr" rtl="0">
                        <a:lnSpc>
                          <a:spcPct val="100000"/>
                        </a:lnSpc>
                        <a:spcBef>
                          <a:spcPts val="0"/>
                        </a:spcBef>
                        <a:spcAft>
                          <a:spcPts val="0"/>
                        </a:spcAft>
                        <a:buNone/>
                      </a:pPr>
                      <a:endParaRPr sz="2400" u="none" strike="noStrike" cap="none"/>
                    </a:p>
                  </a:txBody>
                  <a:tcPr marL="91450" marR="91450" marT="45725" marB="45725"/>
                </a:tc>
                <a:extLst>
                  <a:ext uri="{0D108BD9-81ED-4DB2-BD59-A6C34878D82A}">
                    <a16:rowId xmlns:a16="http://schemas.microsoft.com/office/drawing/2014/main" val="10002"/>
                  </a:ext>
                </a:extLst>
              </a:tr>
              <a:tr h="370850">
                <a:tc>
                  <a:txBody>
                    <a:bodyPr/>
                    <a:lstStyle/>
                    <a:p>
                      <a:pPr marL="0" marR="0" lvl="0" indent="0" algn="l" rtl="0">
                        <a:lnSpc>
                          <a:spcPct val="100000"/>
                        </a:lnSpc>
                        <a:spcBef>
                          <a:spcPts val="0"/>
                        </a:spcBef>
                        <a:spcAft>
                          <a:spcPts val="0"/>
                        </a:spcAft>
                        <a:buNone/>
                      </a:pPr>
                      <a:r>
                        <a:rPr lang="en-US" sz="2400" u="none" strike="noStrike" cap="none"/>
                        <a:t>Cash</a:t>
                      </a:r>
                      <a:endParaRPr/>
                    </a:p>
                  </a:txBody>
                  <a:tcPr marL="91450" marR="91450" marT="45725" marB="45725"/>
                </a:tc>
                <a:tc>
                  <a:txBody>
                    <a:bodyPr/>
                    <a:lstStyle/>
                    <a:p>
                      <a:pPr marL="0" marR="0" lvl="0" indent="0" algn="r" rtl="0">
                        <a:lnSpc>
                          <a:spcPct val="100000"/>
                        </a:lnSpc>
                        <a:spcBef>
                          <a:spcPts val="0"/>
                        </a:spcBef>
                        <a:spcAft>
                          <a:spcPts val="0"/>
                        </a:spcAft>
                        <a:buNone/>
                      </a:pPr>
                      <a:r>
                        <a:rPr lang="en-US" sz="2400" u="none" strike="noStrike" cap="none"/>
                        <a:t>$0.00</a:t>
                      </a:r>
                      <a:endParaRPr/>
                    </a:p>
                  </a:txBody>
                  <a:tcPr marL="91450" marR="91450" marT="45725" marB="45725"/>
                </a:tc>
                <a:tc>
                  <a:txBody>
                    <a:bodyPr/>
                    <a:lstStyle/>
                    <a:p>
                      <a:pPr marL="0" marR="0" lvl="0" indent="0" algn="ctr" rtl="0">
                        <a:lnSpc>
                          <a:spcPct val="100000"/>
                        </a:lnSpc>
                        <a:spcBef>
                          <a:spcPts val="0"/>
                        </a:spcBef>
                        <a:spcAft>
                          <a:spcPts val="0"/>
                        </a:spcAft>
                        <a:buNone/>
                      </a:pPr>
                      <a:endParaRPr sz="2400" u="none" strike="noStrike" cap="none"/>
                    </a:p>
                  </a:txBody>
                  <a:tcPr marL="91450" marR="91450" marT="45725" marB="45725"/>
                </a:tc>
                <a:extLst>
                  <a:ext uri="{0D108BD9-81ED-4DB2-BD59-A6C34878D82A}">
                    <a16:rowId xmlns:a16="http://schemas.microsoft.com/office/drawing/2014/main" val="10003"/>
                  </a:ext>
                </a:extLst>
              </a:tr>
              <a:tr h="185425">
                <a:tc>
                  <a:txBody>
                    <a:bodyPr/>
                    <a:lstStyle/>
                    <a:p>
                      <a:pPr marL="0" marR="0" lvl="0" indent="0" algn="l" rtl="0">
                        <a:lnSpc>
                          <a:spcPct val="100000"/>
                        </a:lnSpc>
                        <a:spcBef>
                          <a:spcPts val="0"/>
                        </a:spcBef>
                        <a:spcAft>
                          <a:spcPts val="0"/>
                        </a:spcAft>
                        <a:buNone/>
                      </a:pPr>
                      <a:r>
                        <a:rPr lang="en-US" sz="2400" u="none" strike="noStrike" cap="none"/>
                        <a:t>Expenses</a:t>
                      </a:r>
                      <a:endParaRPr/>
                    </a:p>
                  </a:txBody>
                  <a:tcPr marL="91450" marR="91450" marT="45725" marB="45725"/>
                </a:tc>
                <a:tc>
                  <a:txBody>
                    <a:bodyPr/>
                    <a:lstStyle/>
                    <a:p>
                      <a:pPr marL="0" marR="0" lvl="0" indent="0" algn="r" rtl="0">
                        <a:lnSpc>
                          <a:spcPct val="100000"/>
                        </a:lnSpc>
                        <a:spcBef>
                          <a:spcPts val="0"/>
                        </a:spcBef>
                        <a:spcAft>
                          <a:spcPts val="0"/>
                        </a:spcAft>
                        <a:buNone/>
                      </a:pPr>
                      <a:r>
                        <a:rPr lang="en-US" sz="2400" u="none" strike="noStrike" cap="none"/>
                        <a:t>$146.00</a:t>
                      </a:r>
                      <a:endParaRPr/>
                    </a:p>
                  </a:txBody>
                  <a:tcPr marL="91450" marR="91450" marT="45725" marB="45725"/>
                </a:tc>
                <a:tc>
                  <a:txBody>
                    <a:bodyPr/>
                    <a:lstStyle/>
                    <a:p>
                      <a:pPr marL="0" marR="0" lvl="0" indent="0" algn="ctr" rtl="0">
                        <a:lnSpc>
                          <a:spcPct val="100000"/>
                        </a:lnSpc>
                        <a:spcBef>
                          <a:spcPts val="0"/>
                        </a:spcBef>
                        <a:spcAft>
                          <a:spcPts val="0"/>
                        </a:spcAft>
                        <a:buNone/>
                      </a:pPr>
                      <a:r>
                        <a:rPr lang="en-US" sz="2000" u="none" strike="noStrike" cap="none"/>
                        <a:t>10/2/23 PO Box Renewal</a:t>
                      </a:r>
                      <a:endParaRPr/>
                    </a:p>
                  </a:txBody>
                  <a:tcPr marL="91450" marR="91450" marT="45725" marB="45725"/>
                </a:tc>
                <a:extLst>
                  <a:ext uri="{0D108BD9-81ED-4DB2-BD59-A6C34878D82A}">
                    <a16:rowId xmlns:a16="http://schemas.microsoft.com/office/drawing/2014/main" val="10004"/>
                  </a:ext>
                </a:extLst>
              </a:tr>
              <a:tr h="185425">
                <a:tc>
                  <a:txBody>
                    <a:bodyPr/>
                    <a:lstStyle/>
                    <a:p>
                      <a:pPr marL="0" marR="0" lvl="0" indent="0" algn="l" rtl="0">
                        <a:lnSpc>
                          <a:spcPct val="100000"/>
                        </a:lnSpc>
                        <a:spcBef>
                          <a:spcPts val="0"/>
                        </a:spcBef>
                        <a:spcAft>
                          <a:spcPts val="0"/>
                        </a:spcAft>
                        <a:buNone/>
                      </a:pPr>
                      <a:r>
                        <a:rPr lang="en-US" sz="2400" u="none" strike="noStrike" cap="none"/>
                        <a:t>Current Balance</a:t>
                      </a:r>
                      <a:endParaRPr/>
                    </a:p>
                  </a:txBody>
                  <a:tcPr marL="91450" marR="91450" marT="45725" marB="45725"/>
                </a:tc>
                <a:tc>
                  <a:txBody>
                    <a:bodyPr/>
                    <a:lstStyle/>
                    <a:p>
                      <a:pPr marL="0" marR="0" lvl="0" indent="0" algn="r" rtl="0">
                        <a:lnSpc>
                          <a:spcPct val="100000"/>
                        </a:lnSpc>
                        <a:spcBef>
                          <a:spcPts val="0"/>
                        </a:spcBef>
                        <a:spcAft>
                          <a:spcPts val="0"/>
                        </a:spcAft>
                        <a:buClr>
                          <a:srgbClr val="000000"/>
                        </a:buClr>
                        <a:buSzPts val="2400"/>
                        <a:buFont typeface="Arial"/>
                        <a:buNone/>
                      </a:pPr>
                      <a:r>
                        <a:rPr lang="en-US" sz="2400" u="none" strike="noStrike" cap="none"/>
                        <a:t>$7,376.66</a:t>
                      </a:r>
                      <a:endParaRPr/>
                    </a:p>
                  </a:txBody>
                  <a:tcPr marL="91450" marR="91450" marT="45725" marB="45725"/>
                </a:tc>
                <a:tc>
                  <a:txBody>
                    <a:bodyPr/>
                    <a:lstStyle/>
                    <a:p>
                      <a:pPr marL="0" marR="0" lvl="0" indent="0" algn="ctr" rtl="0">
                        <a:lnSpc>
                          <a:spcPct val="100000"/>
                        </a:lnSpc>
                        <a:spcBef>
                          <a:spcPts val="0"/>
                        </a:spcBef>
                        <a:spcAft>
                          <a:spcPts val="0"/>
                        </a:spcAft>
                        <a:buNone/>
                      </a:pPr>
                      <a:r>
                        <a:rPr lang="en-US" sz="2400" u="none" strike="noStrike" cap="none"/>
                        <a:t>10/31/23</a:t>
                      </a:r>
                      <a:endParaRPr/>
                    </a:p>
                  </a:txBody>
                  <a:tcPr marL="91450" marR="91450" marT="45725" marB="45725"/>
                </a:tc>
                <a:extLst>
                  <a:ext uri="{0D108BD9-81ED-4DB2-BD59-A6C34878D82A}">
                    <a16:rowId xmlns:a16="http://schemas.microsoft.com/office/drawing/2014/main" val="10005"/>
                  </a:ext>
                </a:extLst>
              </a:tr>
              <a:tr h="370850">
                <a:tc>
                  <a:txBody>
                    <a:bodyPr/>
                    <a:lstStyle/>
                    <a:p>
                      <a:pPr marL="0" marR="0" lvl="0" indent="0" algn="l" rtl="0">
                        <a:lnSpc>
                          <a:spcPct val="100000"/>
                        </a:lnSpc>
                        <a:spcBef>
                          <a:spcPts val="0"/>
                        </a:spcBef>
                        <a:spcAft>
                          <a:spcPts val="0"/>
                        </a:spcAft>
                        <a:buNone/>
                      </a:pPr>
                      <a:r>
                        <a:rPr lang="en-US" sz="2400" u="none" strike="noStrike" cap="none"/>
                        <a:t>Restricted Funds</a:t>
                      </a:r>
                      <a:endParaRPr/>
                    </a:p>
                  </a:txBody>
                  <a:tcPr marL="91450" marR="91450" marT="45725" marB="45725"/>
                </a:tc>
                <a:tc>
                  <a:txBody>
                    <a:bodyPr/>
                    <a:lstStyle/>
                    <a:p>
                      <a:pPr marL="0" marR="0" lvl="0" indent="0" algn="r" rtl="0">
                        <a:lnSpc>
                          <a:spcPct val="100000"/>
                        </a:lnSpc>
                        <a:spcBef>
                          <a:spcPts val="0"/>
                        </a:spcBef>
                        <a:spcAft>
                          <a:spcPts val="0"/>
                        </a:spcAft>
                        <a:buNone/>
                      </a:pPr>
                      <a:r>
                        <a:rPr lang="en-US" sz="2400" u="none" strike="noStrike" cap="none"/>
                        <a:t>$2,964.20</a:t>
                      </a:r>
                      <a:endParaRPr/>
                    </a:p>
                  </a:txBody>
                  <a:tcPr marL="91450" marR="91450" marT="45725" marB="45725"/>
                </a:tc>
                <a:tc>
                  <a:txBody>
                    <a:bodyPr/>
                    <a:lstStyle/>
                    <a:p>
                      <a:pPr marL="0" marR="0" lvl="0" indent="0" algn="ctr" rtl="0">
                        <a:lnSpc>
                          <a:spcPct val="100000"/>
                        </a:lnSpc>
                        <a:spcBef>
                          <a:spcPts val="0"/>
                        </a:spcBef>
                        <a:spcAft>
                          <a:spcPts val="0"/>
                        </a:spcAft>
                        <a:buNone/>
                      </a:pPr>
                      <a:r>
                        <a:rPr lang="en-US" sz="2400" u="none" strike="noStrike" cap="none"/>
                        <a:t>IBM Grant</a:t>
                      </a:r>
                      <a:endParaRPr/>
                    </a:p>
                  </a:txBody>
                  <a:tcPr marL="91450" marR="91450" marT="45725" marB="45725"/>
                </a:tc>
                <a:extLst>
                  <a:ext uri="{0D108BD9-81ED-4DB2-BD59-A6C34878D82A}">
                    <a16:rowId xmlns:a16="http://schemas.microsoft.com/office/drawing/2014/main" val="10006"/>
                  </a:ext>
                </a:extLst>
              </a:tr>
              <a:tr h="370850">
                <a:tc>
                  <a:txBody>
                    <a:bodyPr/>
                    <a:lstStyle/>
                    <a:p>
                      <a:pPr marL="0" marR="0" lvl="0" indent="0" algn="l" rtl="0">
                        <a:lnSpc>
                          <a:spcPct val="100000"/>
                        </a:lnSpc>
                        <a:spcBef>
                          <a:spcPts val="0"/>
                        </a:spcBef>
                        <a:spcAft>
                          <a:spcPts val="0"/>
                        </a:spcAft>
                        <a:buNone/>
                      </a:pPr>
                      <a:r>
                        <a:rPr lang="en-US" sz="2400" u="none" strike="noStrike" cap="none"/>
                        <a:t>Unrestricted Balance</a:t>
                      </a:r>
                      <a:endParaRPr/>
                    </a:p>
                  </a:txBody>
                  <a:tcPr marL="91450" marR="91450" marT="45725" marB="45725"/>
                </a:tc>
                <a:tc>
                  <a:txBody>
                    <a:bodyPr/>
                    <a:lstStyle/>
                    <a:p>
                      <a:pPr marL="0" marR="0" lvl="0" indent="0" algn="r" rtl="0">
                        <a:lnSpc>
                          <a:spcPct val="100000"/>
                        </a:lnSpc>
                        <a:spcBef>
                          <a:spcPts val="0"/>
                        </a:spcBef>
                        <a:spcAft>
                          <a:spcPts val="0"/>
                        </a:spcAft>
                        <a:buNone/>
                      </a:pPr>
                      <a:r>
                        <a:rPr lang="en-US" sz="2400" u="none" strike="noStrike" cap="none"/>
                        <a:t>$4,412.46</a:t>
                      </a:r>
                      <a:endParaRPr/>
                    </a:p>
                  </a:txBody>
                  <a:tcPr marL="91450" marR="91450" marT="45725" marB="45725"/>
                </a:tc>
                <a:tc>
                  <a:txBody>
                    <a:bodyPr/>
                    <a:lstStyle/>
                    <a:p>
                      <a:pPr marL="0" marR="0" lvl="0" indent="0" algn="ctr" rtl="0">
                        <a:lnSpc>
                          <a:spcPct val="100000"/>
                        </a:lnSpc>
                        <a:spcBef>
                          <a:spcPts val="0"/>
                        </a:spcBef>
                        <a:spcAft>
                          <a:spcPts val="0"/>
                        </a:spcAft>
                        <a:buNone/>
                      </a:pPr>
                      <a:r>
                        <a:rPr lang="en-US" sz="2400" u="none" strike="noStrike" cap="none"/>
                        <a:t>10/31/23</a:t>
                      </a:r>
                      <a:endParaRPr sz="2400" u="none" strike="noStrike" cap="none"/>
                    </a:p>
                  </a:txBody>
                  <a:tcPr marL="91450" marR="91450" marT="45725" marB="45725"/>
                </a:tc>
                <a:extLst>
                  <a:ext uri="{0D108BD9-81ED-4DB2-BD59-A6C34878D82A}">
                    <a16:rowId xmlns:a16="http://schemas.microsoft.com/office/drawing/2014/main" val="10007"/>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g261d84296a7_0_0"/>
          <p:cNvSpPr txBox="1">
            <a:spLocks noGrp="1"/>
          </p:cNvSpPr>
          <p:nvPr>
            <p:ph type="title"/>
          </p:nvPr>
        </p:nvSpPr>
        <p:spPr>
          <a:xfrm>
            <a:off x="711200" y="274637"/>
            <a:ext cx="10871100" cy="1143000"/>
          </a:xfrm>
          <a:prstGeom prst="rect">
            <a:avLst/>
          </a:prstGeom>
        </p:spPr>
        <p:txBody>
          <a:bodyPr spcFirstLastPara="1" wrap="square" lIns="91425" tIns="45700" rIns="91425" bIns="45700" anchor="t" anchorCtr="0">
            <a:noAutofit/>
          </a:bodyPr>
          <a:lstStyle/>
          <a:p>
            <a:pPr marL="0" lvl="0" indent="0" algn="ctr" rtl="0">
              <a:spcBef>
                <a:spcPts val="0"/>
              </a:spcBef>
              <a:spcAft>
                <a:spcPts val="0"/>
              </a:spcAft>
              <a:buNone/>
            </a:pPr>
            <a:r>
              <a:rPr lang="en-US"/>
              <a:t>Program Event Retrospective</a:t>
            </a:r>
            <a:endParaRPr/>
          </a:p>
        </p:txBody>
      </p:sp>
      <p:sp>
        <p:nvSpPr>
          <p:cNvPr id="91" name="Google Shape;91;g261d84296a7_0_0"/>
          <p:cNvSpPr txBox="1">
            <a:spLocks noGrp="1"/>
          </p:cNvSpPr>
          <p:nvPr>
            <p:ph type="body" idx="1"/>
          </p:nvPr>
        </p:nvSpPr>
        <p:spPr>
          <a:xfrm>
            <a:off x="848400" y="2477000"/>
            <a:ext cx="6234300" cy="3643500"/>
          </a:xfrm>
          <a:prstGeom prst="rect">
            <a:avLst/>
          </a:prstGeom>
        </p:spPr>
        <p:txBody>
          <a:bodyPr spcFirstLastPara="1" wrap="square" lIns="91425" tIns="45700" rIns="91425" bIns="45700" anchor="t" anchorCtr="0">
            <a:noAutofit/>
          </a:bodyPr>
          <a:lstStyle/>
          <a:p>
            <a:pPr marL="0" lvl="0" indent="0" algn="l" rtl="0">
              <a:spcBef>
                <a:spcPts val="400"/>
              </a:spcBef>
              <a:spcAft>
                <a:spcPts val="0"/>
              </a:spcAft>
              <a:buNone/>
            </a:pPr>
            <a:endParaRPr/>
          </a:p>
          <a:p>
            <a:pPr marL="0" lvl="0" indent="0" algn="l" rtl="0">
              <a:spcBef>
                <a:spcPts val="400"/>
              </a:spcBef>
              <a:spcAft>
                <a:spcPts val="0"/>
              </a:spcAft>
              <a:buNone/>
            </a:pPr>
            <a:r>
              <a:rPr lang="en-US" b="1"/>
              <a:t>What went well?</a:t>
            </a:r>
            <a:endParaRPr b="1"/>
          </a:p>
          <a:p>
            <a:pPr marL="0" lvl="0" indent="0" algn="l" rtl="0">
              <a:spcBef>
                <a:spcPts val="400"/>
              </a:spcBef>
              <a:spcAft>
                <a:spcPts val="0"/>
              </a:spcAft>
              <a:buNone/>
            </a:pPr>
            <a:endParaRPr b="1"/>
          </a:p>
          <a:p>
            <a:pPr marL="0" lvl="0" indent="0" algn="l" rtl="0">
              <a:spcBef>
                <a:spcPts val="400"/>
              </a:spcBef>
              <a:spcAft>
                <a:spcPts val="0"/>
              </a:spcAft>
              <a:buNone/>
            </a:pPr>
            <a:r>
              <a:rPr lang="en-US" b="1"/>
              <a:t>What should we keep doing?</a:t>
            </a:r>
            <a:endParaRPr b="1"/>
          </a:p>
          <a:p>
            <a:pPr marL="0" lvl="0" indent="0" algn="l" rtl="0">
              <a:spcBef>
                <a:spcPts val="400"/>
              </a:spcBef>
              <a:spcAft>
                <a:spcPts val="0"/>
              </a:spcAft>
              <a:buNone/>
            </a:pPr>
            <a:endParaRPr b="1"/>
          </a:p>
          <a:p>
            <a:pPr marL="0" lvl="0" indent="0" algn="l" rtl="0">
              <a:spcBef>
                <a:spcPts val="400"/>
              </a:spcBef>
              <a:spcAft>
                <a:spcPts val="0"/>
              </a:spcAft>
              <a:buNone/>
            </a:pPr>
            <a:r>
              <a:rPr lang="en-US" b="1"/>
              <a:t>What should we stop doing or change?</a:t>
            </a:r>
            <a:endParaRPr b="1"/>
          </a:p>
        </p:txBody>
      </p:sp>
      <p:graphicFrame>
        <p:nvGraphicFramePr>
          <p:cNvPr id="92" name="Google Shape;92;g261d84296a7_0_0"/>
          <p:cNvGraphicFramePr/>
          <p:nvPr/>
        </p:nvGraphicFramePr>
        <p:xfrm>
          <a:off x="931219" y="1042160"/>
          <a:ext cx="10431075" cy="609475"/>
        </p:xfrm>
        <a:graphic>
          <a:graphicData uri="http://schemas.openxmlformats.org/drawingml/2006/table">
            <a:tbl>
              <a:tblPr firstRow="1" bandRow="1">
                <a:noFill/>
                <a:tableStyleId>{29D599A1-5BCF-4170-B08B-847C20C8AD33}</a:tableStyleId>
              </a:tblPr>
              <a:tblGrid>
                <a:gridCol w="1452025">
                  <a:extLst>
                    <a:ext uri="{9D8B030D-6E8A-4147-A177-3AD203B41FA5}">
                      <a16:colId xmlns:a16="http://schemas.microsoft.com/office/drawing/2014/main" val="20000"/>
                    </a:ext>
                  </a:extLst>
                </a:gridCol>
                <a:gridCol w="3735025">
                  <a:extLst>
                    <a:ext uri="{9D8B030D-6E8A-4147-A177-3AD203B41FA5}">
                      <a16:colId xmlns:a16="http://schemas.microsoft.com/office/drawing/2014/main" val="20001"/>
                    </a:ext>
                  </a:extLst>
                </a:gridCol>
                <a:gridCol w="5244025">
                  <a:extLst>
                    <a:ext uri="{9D8B030D-6E8A-4147-A177-3AD203B41FA5}">
                      <a16:colId xmlns:a16="http://schemas.microsoft.com/office/drawing/2014/main" val="20002"/>
                    </a:ext>
                  </a:extLst>
                </a:gridCol>
              </a:tblGrid>
              <a:tr h="60947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11/15/2023</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t>Jeff Turner, Chain MTS at F1R3FLY.io</a:t>
                      </a:r>
                      <a:endParaRPr sz="14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t>BTXxAI: Creating a Reinforcement Loop for Bitcoin Stacks and LLMs</a:t>
                      </a:r>
                      <a:endParaRPr sz="14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93" name="Google Shape;93;g261d84296a7_0_0"/>
          <p:cNvGraphicFramePr/>
          <p:nvPr/>
        </p:nvGraphicFramePr>
        <p:xfrm>
          <a:off x="7773850" y="3138725"/>
          <a:ext cx="3481375" cy="2133450"/>
        </p:xfrm>
        <a:graphic>
          <a:graphicData uri="http://schemas.openxmlformats.org/drawingml/2006/table">
            <a:tbl>
              <a:tblPr>
                <a:noFill/>
                <a:tableStyleId>{587DC5A3-65A9-48CE-89BF-D8F40A94C93E}</a:tableStyleId>
              </a:tblPr>
              <a:tblGrid>
                <a:gridCol w="2120375">
                  <a:extLst>
                    <a:ext uri="{9D8B030D-6E8A-4147-A177-3AD203B41FA5}">
                      <a16:colId xmlns:a16="http://schemas.microsoft.com/office/drawing/2014/main" val="20000"/>
                    </a:ext>
                  </a:extLst>
                </a:gridCol>
                <a:gridCol w="1361000">
                  <a:extLst>
                    <a:ext uri="{9D8B030D-6E8A-4147-A177-3AD203B41FA5}">
                      <a16:colId xmlns:a16="http://schemas.microsoft.com/office/drawing/2014/main" val="20001"/>
                    </a:ext>
                  </a:extLst>
                </a:gridCol>
              </a:tblGrid>
              <a:tr h="381000">
                <a:tc>
                  <a:txBody>
                    <a:bodyPr/>
                    <a:lstStyle/>
                    <a:p>
                      <a:pPr marL="0" lvl="0" indent="0" algn="l" rtl="0">
                        <a:spcBef>
                          <a:spcPts val="0"/>
                        </a:spcBef>
                        <a:spcAft>
                          <a:spcPts val="0"/>
                        </a:spcAft>
                        <a:buNone/>
                      </a:pPr>
                      <a:r>
                        <a:rPr lang="en-US" sz="1600"/>
                        <a:t>Total Registered:</a:t>
                      </a:r>
                      <a:endParaRPr sz="1600"/>
                    </a:p>
                  </a:txBody>
                  <a:tcPr marL="91425" marR="91425" marT="91425" marB="91425"/>
                </a:tc>
                <a:tc>
                  <a:txBody>
                    <a:bodyPr/>
                    <a:lstStyle/>
                    <a:p>
                      <a:pPr marL="0" lvl="0" indent="0" algn="l" rtl="0">
                        <a:spcBef>
                          <a:spcPts val="0"/>
                        </a:spcBef>
                        <a:spcAft>
                          <a:spcPts val="0"/>
                        </a:spcAft>
                        <a:buNone/>
                      </a:pPr>
                      <a:endParaRPr sz="1600"/>
                    </a:p>
                  </a:txBody>
                  <a:tcPr marL="91425" marR="91425" marT="91425" marB="91425"/>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US" sz="1600"/>
                        <a:t>Total Attendees:</a:t>
                      </a:r>
                      <a:endParaRPr sz="1600"/>
                    </a:p>
                  </a:txBody>
                  <a:tcPr marL="91425" marR="91425" marT="91425" marB="91425"/>
                </a:tc>
                <a:tc>
                  <a:txBody>
                    <a:bodyPr/>
                    <a:lstStyle/>
                    <a:p>
                      <a:pPr marL="0" lvl="0" indent="0" algn="l" rtl="0">
                        <a:spcBef>
                          <a:spcPts val="0"/>
                        </a:spcBef>
                        <a:spcAft>
                          <a:spcPts val="0"/>
                        </a:spcAft>
                        <a:buNone/>
                      </a:pPr>
                      <a:endParaRPr sz="1600"/>
                    </a:p>
                  </a:txBody>
                  <a:tcPr marL="91425" marR="91425" marT="91425" marB="91425"/>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r>
                        <a:rPr lang="en-US" sz="1600"/>
                        <a:t>IEEE Members:</a:t>
                      </a:r>
                      <a:endParaRPr sz="1600"/>
                    </a:p>
                  </a:txBody>
                  <a:tcPr marL="91425" marR="91425" marT="91425" marB="91425"/>
                </a:tc>
                <a:tc>
                  <a:txBody>
                    <a:bodyPr/>
                    <a:lstStyle/>
                    <a:p>
                      <a:pPr marL="0" lvl="0" indent="0" algn="l" rtl="0">
                        <a:spcBef>
                          <a:spcPts val="0"/>
                        </a:spcBef>
                        <a:spcAft>
                          <a:spcPts val="0"/>
                        </a:spcAft>
                        <a:buNone/>
                      </a:pPr>
                      <a:endParaRPr sz="1600"/>
                    </a:p>
                  </a:txBody>
                  <a:tcPr marL="91425" marR="91425" marT="91425" marB="91425"/>
                </a:tc>
                <a:extLst>
                  <a:ext uri="{0D108BD9-81ED-4DB2-BD59-A6C34878D82A}">
                    <a16:rowId xmlns:a16="http://schemas.microsoft.com/office/drawing/2014/main" val="10002"/>
                  </a:ext>
                </a:extLst>
              </a:tr>
              <a:tr h="381000">
                <a:tc>
                  <a:txBody>
                    <a:bodyPr/>
                    <a:lstStyle/>
                    <a:p>
                      <a:pPr marL="0" lvl="0" indent="0" algn="l" rtl="0">
                        <a:spcBef>
                          <a:spcPts val="0"/>
                        </a:spcBef>
                        <a:spcAft>
                          <a:spcPts val="0"/>
                        </a:spcAft>
                        <a:buNone/>
                      </a:pPr>
                      <a:r>
                        <a:rPr lang="en-US" sz="1600"/>
                        <a:t>ACM Students:</a:t>
                      </a:r>
                      <a:endParaRPr sz="1600"/>
                    </a:p>
                  </a:txBody>
                  <a:tcPr marL="91425" marR="91425" marT="91425" marB="91425"/>
                </a:tc>
                <a:tc>
                  <a:txBody>
                    <a:bodyPr/>
                    <a:lstStyle/>
                    <a:p>
                      <a:pPr marL="0" lvl="0" indent="0" algn="l" rtl="0">
                        <a:spcBef>
                          <a:spcPts val="0"/>
                        </a:spcBef>
                        <a:spcAft>
                          <a:spcPts val="0"/>
                        </a:spcAft>
                        <a:buNone/>
                      </a:pPr>
                      <a:endParaRPr sz="1600"/>
                    </a:p>
                  </a:txBody>
                  <a:tcPr marL="91425" marR="91425" marT="91425" marB="91425"/>
                </a:tc>
                <a:extLst>
                  <a:ext uri="{0D108BD9-81ED-4DB2-BD59-A6C34878D82A}">
                    <a16:rowId xmlns:a16="http://schemas.microsoft.com/office/drawing/2014/main" val="10003"/>
                  </a:ext>
                </a:extLst>
              </a:tr>
              <a:tr h="381000">
                <a:tc>
                  <a:txBody>
                    <a:bodyPr/>
                    <a:lstStyle/>
                    <a:p>
                      <a:pPr marL="0" lvl="0" indent="0" algn="l" rtl="0">
                        <a:spcBef>
                          <a:spcPts val="0"/>
                        </a:spcBef>
                        <a:spcAft>
                          <a:spcPts val="0"/>
                        </a:spcAft>
                        <a:buNone/>
                      </a:pPr>
                      <a:r>
                        <a:rPr lang="en-US" sz="1600"/>
                        <a:t>IEEE Students:</a:t>
                      </a:r>
                      <a:endParaRPr sz="1600"/>
                    </a:p>
                  </a:txBody>
                  <a:tcPr marL="91425" marR="91425" marT="91425" marB="91425"/>
                </a:tc>
                <a:tc>
                  <a:txBody>
                    <a:bodyPr/>
                    <a:lstStyle/>
                    <a:p>
                      <a:pPr marL="0" lvl="0" indent="0" algn="l" rtl="0">
                        <a:spcBef>
                          <a:spcPts val="0"/>
                        </a:spcBef>
                        <a:spcAft>
                          <a:spcPts val="0"/>
                        </a:spcAft>
                        <a:buNone/>
                      </a:pPr>
                      <a:endParaRPr sz="1600"/>
                    </a:p>
                  </a:txBody>
                  <a:tcPr marL="91425" marR="91425" marT="91425" marB="91425"/>
                </a:tc>
                <a:extLst>
                  <a:ext uri="{0D108BD9-81ED-4DB2-BD59-A6C34878D82A}">
                    <a16:rowId xmlns:a16="http://schemas.microsoft.com/office/drawing/2014/main" val="10004"/>
                  </a:ext>
                </a:extLst>
              </a:tr>
            </a:tbl>
          </a:graphicData>
        </a:graphic>
      </p:graphicFrame>
      <p:sp>
        <p:nvSpPr>
          <p:cNvPr id="94" name="Google Shape;94;g261d84296a7_0_0"/>
          <p:cNvSpPr txBox="1">
            <a:spLocks noGrp="1"/>
          </p:cNvSpPr>
          <p:nvPr>
            <p:ph type="body" idx="1"/>
          </p:nvPr>
        </p:nvSpPr>
        <p:spPr>
          <a:xfrm>
            <a:off x="7693700" y="2515100"/>
            <a:ext cx="3723600" cy="596400"/>
          </a:xfrm>
          <a:prstGeom prst="rect">
            <a:avLst/>
          </a:prstGeom>
        </p:spPr>
        <p:txBody>
          <a:bodyPr spcFirstLastPara="1" wrap="square" lIns="91425" tIns="45700" rIns="91425" bIns="45700" anchor="t" anchorCtr="0">
            <a:noAutofit/>
          </a:bodyPr>
          <a:lstStyle/>
          <a:p>
            <a:pPr marL="0" lvl="0" indent="0" algn="l" rtl="0">
              <a:spcBef>
                <a:spcPts val="400"/>
              </a:spcBef>
              <a:spcAft>
                <a:spcPts val="0"/>
              </a:spcAft>
              <a:buNone/>
            </a:pPr>
            <a:r>
              <a:rPr lang="en-US"/>
              <a:t>Statistics:</a:t>
            </a:r>
            <a:endParaRPr b="1"/>
          </a:p>
        </p:txBody>
      </p:sp>
      <p:sp>
        <p:nvSpPr>
          <p:cNvPr id="2" name="TextBox 1">
            <a:extLst>
              <a:ext uri="{FF2B5EF4-FFF2-40B4-BE49-F238E27FC236}">
                <a16:creationId xmlns:a16="http://schemas.microsoft.com/office/drawing/2014/main" id="{2EFC62C5-7564-7AF7-426B-D41135B1C9C9}"/>
              </a:ext>
            </a:extLst>
          </p:cNvPr>
          <p:cNvSpPr txBox="1"/>
          <p:nvPr/>
        </p:nvSpPr>
        <p:spPr>
          <a:xfrm>
            <a:off x="2238703" y="5272176"/>
            <a:ext cx="3657600" cy="954107"/>
          </a:xfrm>
          <a:prstGeom prst="rect">
            <a:avLst/>
          </a:prstGeom>
          <a:solidFill>
            <a:schemeClr val="accent1"/>
          </a:solidFill>
        </p:spPr>
        <p:txBody>
          <a:bodyPr wrap="square" rtlCol="0">
            <a:spAutoFit/>
          </a:bodyPr>
          <a:lstStyle/>
          <a:p>
            <a:r>
              <a:rPr lang="en-US" dirty="0"/>
              <a:t>-Allen - Didn’t get normal number of rsvp we normally get, possibly due to rain/weather</a:t>
            </a:r>
          </a:p>
          <a:p>
            <a:r>
              <a:rPr lang="en-US" dirty="0"/>
              <a:t>- Dan – Good turn out to happy hour before (8 attendees) – Jeff graciously paid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g2486fad1d9b_0_528"/>
          <p:cNvSpPr txBox="1">
            <a:spLocks noGrp="1"/>
          </p:cNvSpPr>
          <p:nvPr>
            <p:ph type="title"/>
          </p:nvPr>
        </p:nvSpPr>
        <p:spPr>
          <a:xfrm>
            <a:off x="838200" y="266189"/>
            <a:ext cx="10515600" cy="71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Next Program Event Planning</a:t>
            </a:r>
            <a:endParaRPr/>
          </a:p>
        </p:txBody>
      </p:sp>
      <p:sp>
        <p:nvSpPr>
          <p:cNvPr id="100" name="Google Shape;100;g2486fad1d9b_0_528"/>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9</a:t>
            </a:fld>
            <a:endParaRPr/>
          </a:p>
        </p:txBody>
      </p:sp>
      <p:graphicFrame>
        <p:nvGraphicFramePr>
          <p:cNvPr id="101" name="Google Shape;101;g2486fad1d9b_0_528"/>
          <p:cNvGraphicFramePr/>
          <p:nvPr/>
        </p:nvGraphicFramePr>
        <p:xfrm>
          <a:off x="950169" y="979960"/>
          <a:ext cx="9265875" cy="5374980"/>
        </p:xfrm>
        <a:graphic>
          <a:graphicData uri="http://schemas.openxmlformats.org/drawingml/2006/table">
            <a:tbl>
              <a:tblPr firstRow="1" bandRow="1">
                <a:noFill/>
                <a:tableStyleId>{29D599A1-5BCF-4170-B08B-847C20C8AD33}</a:tableStyleId>
              </a:tblPr>
              <a:tblGrid>
                <a:gridCol w="1289825">
                  <a:extLst>
                    <a:ext uri="{9D8B030D-6E8A-4147-A177-3AD203B41FA5}">
                      <a16:colId xmlns:a16="http://schemas.microsoft.com/office/drawing/2014/main" val="20000"/>
                    </a:ext>
                  </a:extLst>
                </a:gridCol>
                <a:gridCol w="3317800">
                  <a:extLst>
                    <a:ext uri="{9D8B030D-6E8A-4147-A177-3AD203B41FA5}">
                      <a16:colId xmlns:a16="http://schemas.microsoft.com/office/drawing/2014/main" val="20001"/>
                    </a:ext>
                  </a:extLst>
                </a:gridCol>
                <a:gridCol w="4658250">
                  <a:extLst>
                    <a:ext uri="{9D8B030D-6E8A-4147-A177-3AD203B41FA5}">
                      <a16:colId xmlns:a16="http://schemas.microsoft.com/office/drawing/2014/main" val="20002"/>
                    </a:ext>
                  </a:extLst>
                </a:gridCol>
              </a:tblGrid>
              <a:tr h="34082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Date</a:t>
                      </a:r>
                      <a:endParaRPr sz="14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solidFill>
                      <a:srgbClr val="015596"/>
                    </a:solidFill>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Speaker</a:t>
                      </a:r>
                      <a:endParaRPr sz="14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solidFill>
                      <a:srgbClr val="015596"/>
                    </a:solidFill>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Talk</a:t>
                      </a:r>
                      <a:endParaRPr sz="14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solidFill>
                      <a:srgbClr val="015596"/>
                    </a:solidFill>
                  </a:tcPr>
                </a:tc>
                <a:extLst>
                  <a:ext uri="{0D108BD9-81ED-4DB2-BD59-A6C34878D82A}">
                    <a16:rowId xmlns:a16="http://schemas.microsoft.com/office/drawing/2014/main" val="10000"/>
                  </a:ext>
                </a:extLst>
              </a:tr>
              <a:tr h="550275">
                <a:tc>
                  <a:txBody>
                    <a:bodyPr/>
                    <a:lstStyle/>
                    <a:p>
                      <a:pPr marL="0" marR="0" lvl="0" indent="0" algn="l" rtl="0">
                        <a:lnSpc>
                          <a:spcPct val="100000"/>
                        </a:lnSpc>
                        <a:spcBef>
                          <a:spcPts val="0"/>
                        </a:spcBef>
                        <a:spcAft>
                          <a:spcPts val="0"/>
                        </a:spcAft>
                        <a:buNone/>
                      </a:pPr>
                      <a:r>
                        <a:rPr lang="en-US" sz="1600" b="1"/>
                        <a:t>3/20/2024</a:t>
                      </a:r>
                      <a:endParaRPr sz="1600" b="1"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b="1"/>
                        <a:t>Prof Marco Levoralo, Associate Professor, UCI</a:t>
                      </a:r>
                      <a:endParaRPr sz="1600" b="1"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b="1"/>
                        <a:t>Reliable Real-Time Distributed AI for Mobile Autonomous Systems</a:t>
                      </a:r>
                      <a:endParaRPr sz="1600" b="1"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1"/>
                  </a:ext>
                </a:extLst>
              </a:tr>
              <a:tr h="550275">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t>1/17/2024</a:t>
                      </a:r>
                      <a:endParaRPr sz="1600" b="1"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t>Josh Lindstrom, Managing Director of Data Intelligence at Trace 3</a:t>
                      </a:r>
                      <a:endParaRPr sz="1600" b="1"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t>AI supercomputer for the Orange County Community</a:t>
                      </a:r>
                      <a:endParaRPr sz="1600" b="1"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2"/>
                  </a:ext>
                </a:extLst>
              </a:tr>
              <a:tr h="55027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11/15/2023</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t>Jeff Turner, Chain MTS at F1R3FLY.io</a:t>
                      </a:r>
                      <a:endParaRPr sz="14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t>BTXxAI: Creating a Reinforcement Loop for Bitcoin Stacks and LLMs</a:t>
                      </a:r>
                      <a:endParaRPr sz="14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3"/>
                  </a:ext>
                </a:extLst>
              </a:tr>
              <a:tr h="55027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09/20/2023</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William Wood Harter, Chapman University Alumnus and Adjunct Professor</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Natural Language Analysis - How to understand tons of text in minutes</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4"/>
                  </a:ext>
                </a:extLst>
              </a:tr>
              <a:tr h="55027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07/19/2023</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Vivek Haldar, Ph.D., Google</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100"/>
                        <a:buFont typeface="Arial"/>
                        <a:buNone/>
                      </a:pPr>
                      <a:r>
                        <a:rPr lang="en-US" sz="1600" u="none" strike="noStrike" cap="none"/>
                        <a:t>Programming with AI</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5"/>
                  </a:ext>
                </a:extLst>
              </a:tr>
              <a:tr h="55027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05/17/2023</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Dr. Sameer Singh, Assoc Prof, UCI</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100"/>
                        <a:buFont typeface="Arial"/>
                        <a:buNone/>
                      </a:pPr>
                      <a:r>
                        <a:rPr lang="en-US" sz="1600" u="none" strike="noStrike" cap="none"/>
                        <a:t>How Language Models Work (and why that’s why they don’t)</a:t>
                      </a:r>
                      <a:endParaRPr sz="14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6"/>
                  </a:ext>
                </a:extLst>
              </a:tr>
              <a:tr h="55027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03/15/2023</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Dr. Faisal Nawab</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b="0" i="0" u="none" strike="noStrike" cap="none">
                          <a:solidFill>
                            <a:srgbClr val="000000"/>
                          </a:solidFill>
                          <a:latin typeface="Trebuchet MS"/>
                          <a:ea typeface="Trebuchet MS"/>
                          <a:cs typeface="Trebuchet MS"/>
                          <a:sym typeface="Trebuchet MS"/>
                        </a:rPr>
                        <a:t>The Next Transformation in Computing: From the Cloud to the Global-Scale Edge</a:t>
                      </a:r>
                      <a:endParaRPr sz="14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7"/>
                  </a:ext>
                </a:extLst>
              </a:tr>
              <a:tr h="55027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01/18/2023</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Mara Matarić</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Robots that care, Socially Assistive Robots (TBD)</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Tree>
  </p:cSld>
  <p:clrMapOvr>
    <a:masterClrMapping/>
  </p:clrMapOvr>
</p:sld>
</file>

<file path=ppt/theme/theme1.xml><?xml version="1.0" encoding="utf-8"?>
<a:theme xmlns:a="http://schemas.openxmlformats.org/drawingml/2006/main" name="ACM Chapter Event">
  <a:themeElements>
    <a:clrScheme name="Default Design">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1380</Words>
  <Application>Microsoft Macintosh PowerPoint</Application>
  <PresentationFormat>Widescreen</PresentationFormat>
  <Paragraphs>248</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Helvetica Neue</vt:lpstr>
      <vt:lpstr>Trebuchet MS</vt:lpstr>
      <vt:lpstr>Verdana</vt:lpstr>
      <vt:lpstr>ACM Chapter Event</vt:lpstr>
      <vt:lpstr>OC ACM Executive Committee </vt:lpstr>
      <vt:lpstr>Agenda</vt:lpstr>
      <vt:lpstr>Meeting Attendees</vt:lpstr>
      <vt:lpstr>Motions</vt:lpstr>
      <vt:lpstr>Officers</vt:lpstr>
      <vt:lpstr>Officers (cont’d)</vt:lpstr>
      <vt:lpstr>Treasurer’s Report EOM October 2023</vt:lpstr>
      <vt:lpstr>Program Event Retrospective</vt:lpstr>
      <vt:lpstr>Next Program Event Planning</vt:lpstr>
      <vt:lpstr>Event Planning Jan 17, 2024 - Josh Lindstrom, AI supercomputer for the Orange County Community     </vt:lpstr>
      <vt:lpstr>Event Planning Mar 20, 2024 - Prof Marco Levoralo, UCI CS “Reliable Real-Time Distributed AI for Mobile Autonomous Systems”     </vt:lpstr>
      <vt:lpstr>Future Program Event Candidates (UCI)</vt:lpstr>
      <vt:lpstr>Future Program Event Candidates</vt:lpstr>
      <vt:lpstr>Committee Business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 ACM Executive Committee </dc:title>
  <dc:creator>Michael Fahy</dc:creator>
  <cp:lastModifiedBy>Marc Velasco</cp:lastModifiedBy>
  <cp:revision>4</cp:revision>
  <dcterms:created xsi:type="dcterms:W3CDTF">2020-05-18T19:26:51Z</dcterms:created>
  <dcterms:modified xsi:type="dcterms:W3CDTF">2023-12-01T04:57:53Z</dcterms:modified>
</cp:coreProperties>
</file>